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8"/>
  </p:notesMasterIdLst>
  <p:sldIdLst>
    <p:sldId id="299" r:id="rId3"/>
    <p:sldId id="298" r:id="rId4"/>
    <p:sldId id="301" r:id="rId5"/>
    <p:sldId id="297" r:id="rId6"/>
    <p:sldId id="289" r:id="rId7"/>
    <p:sldId id="264" r:id="rId8"/>
    <p:sldId id="284" r:id="rId9"/>
    <p:sldId id="285" r:id="rId10"/>
    <p:sldId id="286" r:id="rId11"/>
    <p:sldId id="293" r:id="rId12"/>
    <p:sldId id="291" r:id="rId13"/>
    <p:sldId id="292" r:id="rId14"/>
    <p:sldId id="257" r:id="rId15"/>
    <p:sldId id="259" r:id="rId16"/>
    <p:sldId id="260" r:id="rId17"/>
    <p:sldId id="261" r:id="rId18"/>
    <p:sldId id="262" r:id="rId19"/>
    <p:sldId id="263" r:id="rId20"/>
    <p:sldId id="265" r:id="rId21"/>
    <p:sldId id="266" r:id="rId22"/>
    <p:sldId id="267" r:id="rId23"/>
    <p:sldId id="268" r:id="rId24"/>
    <p:sldId id="269" r:id="rId25"/>
    <p:sldId id="270" r:id="rId26"/>
    <p:sldId id="271" r:id="rId27"/>
    <p:sldId id="272" r:id="rId28"/>
    <p:sldId id="273" r:id="rId29"/>
    <p:sldId id="274" r:id="rId30"/>
    <p:sldId id="275" r:id="rId31"/>
    <p:sldId id="294" r:id="rId32"/>
    <p:sldId id="276" r:id="rId33"/>
    <p:sldId id="279" r:id="rId34"/>
    <p:sldId id="278" r:id="rId35"/>
    <p:sldId id="277" r:id="rId36"/>
    <p:sldId id="280" r:id="rId37"/>
    <p:sldId id="281" r:id="rId38"/>
    <p:sldId id="282" r:id="rId39"/>
    <p:sldId id="283" r:id="rId40"/>
    <p:sldId id="302" r:id="rId41"/>
    <p:sldId id="303" r:id="rId42"/>
    <p:sldId id="304" r:id="rId43"/>
    <p:sldId id="305" r:id="rId44"/>
    <p:sldId id="300" r:id="rId45"/>
    <p:sldId id="288" r:id="rId46"/>
    <p:sldId id="25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34535" autoAdjust="0"/>
    <p:restoredTop sz="94668" autoAdjust="0"/>
  </p:normalViewPr>
  <p:slideViewPr>
    <p:cSldViewPr>
      <p:cViewPr varScale="1">
        <p:scale>
          <a:sx n="122" d="100"/>
          <a:sy n="122" d="100"/>
        </p:scale>
        <p:origin x="-1230" y="-102"/>
      </p:cViewPr>
      <p:guideLst>
        <p:guide orient="horz" pos="2160"/>
        <p:guide pos="2880"/>
      </p:guideLst>
    </p:cSldViewPr>
  </p:slideViewPr>
  <p:outlineViewPr>
    <p:cViewPr>
      <p:scale>
        <a:sx n="33" d="100"/>
        <a:sy n="33" d="100"/>
      </p:scale>
      <p:origin x="0" y="2961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FE4CFE-5A8E-468A-9010-777688A2EB82}" type="datetimeFigureOut">
              <a:rPr lang="en-US" smtClean="0"/>
              <a:t>11/29/2020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DC41ED-474C-403E-B6C2-721B6C8FC7FD}" type="slidenum">
              <a:rPr lang="en-US" smtClean="0"/>
              <a:t>‹#›</a:t>
            </a:fld>
            <a:endParaRPr lang="en-US"/>
          </a:p>
        </p:txBody>
      </p:sp>
    </p:spTree>
    <p:extLst>
      <p:ext uri="{BB962C8B-B14F-4D97-AF65-F5344CB8AC3E}">
        <p14:creationId xmlns:p14="http://schemas.microsoft.com/office/powerpoint/2010/main" val="3337712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1519" indent="-285080" eaLnBrk="0" hangingPunct="0">
              <a:defRPr>
                <a:solidFill>
                  <a:schemeClr val="tx1"/>
                </a:solidFill>
                <a:latin typeface="Arial" pitchFamily="34" charset="0"/>
              </a:defRPr>
            </a:lvl2pPr>
            <a:lvl3pPr marL="1141878" indent="-227441" eaLnBrk="0" hangingPunct="0">
              <a:defRPr>
                <a:solidFill>
                  <a:schemeClr val="tx1"/>
                </a:solidFill>
                <a:latin typeface="Arial" pitchFamily="34" charset="0"/>
              </a:defRPr>
            </a:lvl3pPr>
            <a:lvl4pPr marL="1599875" indent="-227441" eaLnBrk="0" hangingPunct="0">
              <a:defRPr>
                <a:solidFill>
                  <a:schemeClr val="tx1"/>
                </a:solidFill>
                <a:latin typeface="Arial" pitchFamily="34" charset="0"/>
              </a:defRPr>
            </a:lvl4pPr>
            <a:lvl5pPr marL="2056314" indent="-227441" eaLnBrk="0" hangingPunct="0">
              <a:defRPr>
                <a:solidFill>
                  <a:schemeClr val="tx1"/>
                </a:solidFill>
                <a:latin typeface="Arial" pitchFamily="34" charset="0"/>
              </a:defRPr>
            </a:lvl5pPr>
            <a:lvl6pPr marL="2504965" indent="-227441" eaLnBrk="0" fontAlgn="base" hangingPunct="0">
              <a:spcBef>
                <a:spcPct val="0"/>
              </a:spcBef>
              <a:spcAft>
                <a:spcPct val="0"/>
              </a:spcAft>
              <a:defRPr>
                <a:solidFill>
                  <a:schemeClr val="tx1"/>
                </a:solidFill>
                <a:latin typeface="Arial" pitchFamily="34" charset="0"/>
              </a:defRPr>
            </a:lvl6pPr>
            <a:lvl7pPr marL="2953615" indent="-227441" eaLnBrk="0" fontAlgn="base" hangingPunct="0">
              <a:spcBef>
                <a:spcPct val="0"/>
              </a:spcBef>
              <a:spcAft>
                <a:spcPct val="0"/>
              </a:spcAft>
              <a:defRPr>
                <a:solidFill>
                  <a:schemeClr val="tx1"/>
                </a:solidFill>
                <a:latin typeface="Arial" pitchFamily="34" charset="0"/>
              </a:defRPr>
            </a:lvl7pPr>
            <a:lvl8pPr marL="3402265" indent="-227441" eaLnBrk="0" fontAlgn="base" hangingPunct="0">
              <a:spcBef>
                <a:spcPct val="0"/>
              </a:spcBef>
              <a:spcAft>
                <a:spcPct val="0"/>
              </a:spcAft>
              <a:defRPr>
                <a:solidFill>
                  <a:schemeClr val="tx1"/>
                </a:solidFill>
                <a:latin typeface="Arial" pitchFamily="34" charset="0"/>
              </a:defRPr>
            </a:lvl8pPr>
            <a:lvl9pPr marL="3850916" indent="-227441" eaLnBrk="0" fontAlgn="base" hangingPunct="0">
              <a:spcBef>
                <a:spcPct val="0"/>
              </a:spcBef>
              <a:spcAft>
                <a:spcPct val="0"/>
              </a:spcAft>
              <a:defRPr>
                <a:solidFill>
                  <a:schemeClr val="tx1"/>
                </a:solidFill>
                <a:latin typeface="Arial" pitchFamily="34" charset="0"/>
              </a:defRPr>
            </a:lvl9pPr>
          </a:lstStyle>
          <a:p>
            <a:pPr>
              <a:defRPr/>
            </a:pPr>
            <a:fld id="{DD9CBD13-E1EB-49EB-8575-54446295289A}" type="slidenum">
              <a:rPr lang="en-US" altLang="en-US" smtClean="0">
                <a:solidFill>
                  <a:srgbClr val="000000"/>
                </a:solidFill>
              </a:rPr>
              <a:pPr>
                <a:defRPr/>
              </a:pPr>
              <a:t>2</a:t>
            </a:fld>
            <a:endParaRPr lang="en-US" altLang="en-US" smtClean="0">
              <a:solidFill>
                <a:srgbClr val="000000"/>
              </a:solidFill>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smtClean="0"/>
              <a:t>Click to edit Master title style</a:t>
            </a:r>
            <a:endParaRPr kumimoji="0" lang="en-US" dirty="0"/>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a:endParaRPr lang="en-US">
              <a:solidFill>
                <a:prstClr val="white"/>
              </a:solidFill>
            </a:endParaRPr>
          </a:p>
        </p:txBody>
      </p:sp>
      <p:sp>
        <p:nvSpPr>
          <p:cNvPr id="15" name="Date Placeholder 1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16" name="Slide Number Placeholder 15"/>
          <p:cNvSpPr>
            <a:spLocks noGrp="1"/>
          </p:cNvSpPr>
          <p:nvPr>
            <p:ph type="sldNum" sz="quarter" idx="11"/>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endParaRPr lang="en-US">
              <a:solidFill>
                <a:prstClr val="white"/>
              </a:solidFill>
            </a:endParaRPr>
          </a:p>
        </p:txBody>
      </p:sp>
    </p:spTree>
    <p:extLst>
      <p:ext uri="{BB962C8B-B14F-4D97-AF65-F5344CB8AC3E}">
        <p14:creationId xmlns:p14="http://schemas.microsoft.com/office/powerpoint/2010/main" val="23029403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143000"/>
            <a:ext cx="8458200" cy="5334000"/>
          </a:xfrm>
        </p:spPr>
        <p:txBody>
          <a:bodyPr>
            <a:normAutofit/>
          </a:bodyPr>
          <a:lstStyle>
            <a:lvl1pPr>
              <a:defRPr sz="3200">
                <a:solidFill>
                  <a:schemeClr val="tx1"/>
                </a:solidFill>
                <a:latin typeface="Arial Narrow" panose="020B0606020202030204" pitchFamily="34" charset="0"/>
              </a:defRPr>
            </a:lvl1pPr>
            <a:lvl2pPr>
              <a:defRPr sz="2400">
                <a:solidFill>
                  <a:schemeClr val="tx1"/>
                </a:solidFill>
                <a:latin typeface="Arial Narrow" panose="020B0606020202030204" pitchFamily="34" charset="0"/>
              </a:defRPr>
            </a:lvl2pPr>
            <a:lvl3pPr>
              <a:defRPr sz="2200">
                <a:solidFill>
                  <a:schemeClr val="tx1"/>
                </a:solidFill>
                <a:latin typeface="Arial Narrow" panose="020B0606020202030204" pitchFamily="34" charset="0"/>
              </a:defRPr>
            </a:lvl3pPr>
            <a:lvl4pPr>
              <a:defRPr sz="2000">
                <a:solidFill>
                  <a:schemeClr val="tx1"/>
                </a:solidFill>
                <a:latin typeface="Arial Narrow" panose="020B0606020202030204" pitchFamily="34" charset="0"/>
              </a:defRPr>
            </a:lvl4pPr>
            <a:lvl5pPr>
              <a:defRPr sz="1800">
                <a:solidFill>
                  <a:schemeClr val="tx1"/>
                </a:solidFill>
                <a:latin typeface="Arial Narrow" panose="020B0606020202030204"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solidFill>
                  <a:srgbClr val="C6E7FC"/>
                </a:solidFill>
              </a:rPr>
              <a:pPr/>
              <a:t>‹#›</a:t>
            </a:fld>
            <a:endParaRPr lang="en-US">
              <a:solidFill>
                <a:srgbClr val="C6E7FC"/>
              </a:solidFill>
            </a:endParaRPr>
          </a:p>
        </p:txBody>
      </p:sp>
      <p:sp>
        <p:nvSpPr>
          <p:cNvPr id="17" name="Title 16"/>
          <p:cNvSpPr>
            <a:spLocks noGrp="1"/>
          </p:cNvSpPr>
          <p:nvPr>
            <p:ph type="title"/>
          </p:nvPr>
        </p:nvSpPr>
        <p:spPr>
          <a:xfrm>
            <a:off x="381000" y="152400"/>
            <a:ext cx="8458200" cy="914400"/>
          </a:xfrm>
        </p:spPr>
        <p:txBody>
          <a:bodyPr rtlCol="0" anchor="b" anchorCtr="0"/>
          <a:lstStyle>
            <a:lvl1pPr algn="l">
              <a:defRPr/>
            </a:lvl1p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33919771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41623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176588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7" name="Date Placeholder 6"/>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8694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953730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1181570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9" name="Slide Number Placeholder 8"/>
          <p:cNvSpPr>
            <a:spLocks noGrp="1"/>
          </p:cNvSpPr>
          <p:nvPr>
            <p:ph type="sldNum" sz="quarter" idx="15"/>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endParaRPr lang="en-US">
              <a:solidFill>
                <a:prstClr val="white"/>
              </a:solidFill>
            </a:endParaRPr>
          </a:p>
        </p:txBody>
      </p:sp>
    </p:spTree>
    <p:extLst>
      <p:ext uri="{BB962C8B-B14F-4D97-AF65-F5344CB8AC3E}">
        <p14:creationId xmlns:p14="http://schemas.microsoft.com/office/powerpoint/2010/main" val="1432247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9" name="Slide Number Placeholder 8"/>
          <p:cNvSpPr>
            <a:spLocks noGrp="1"/>
          </p:cNvSpPr>
          <p:nvPr>
            <p:ph type="sldNum" sz="quarter" idx="11"/>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solidFill>
                <a:prstClr val="white"/>
              </a:solidFill>
            </a:endParaRPr>
          </a:p>
        </p:txBody>
      </p:sp>
    </p:spTree>
    <p:extLst>
      <p:ext uri="{BB962C8B-B14F-4D97-AF65-F5344CB8AC3E}">
        <p14:creationId xmlns:p14="http://schemas.microsoft.com/office/powerpoint/2010/main" val="4088308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3730116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a:solidFill>
                  <a:prstClr val="white"/>
                </a:solidFill>
              </a:rPr>
              <a:pPr/>
              <a:t>11/29/2020</a:t>
            </a:fld>
            <a:endParaRPr lang="en-US">
              <a:solidFill>
                <a:prstClr val="white"/>
              </a:solidFill>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1917181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en-US">
                <a:solidFill>
                  <a:srgbClr val="FFFFFF"/>
                </a:solidFill>
                <a:cs typeface="Arial" pitchFamily="34" charset="0"/>
              </a:endParaRPr>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FFFFFF"/>
                </a:solidFill>
                <a:latin typeface="Arial" pitchFamily="34" charset="0"/>
                <a:cs typeface="Arial" pitchFamily="34" charset="0"/>
              </a:endParaRPr>
            </a:p>
          </p:txBody>
        </p:sp>
      </p:grpSp>
      <p:sp>
        <p:nvSpPr>
          <p:cNvPr id="5125"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5129"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en-US" altLang="en-US" noProof="0" smtClean="0"/>
              <a:t>Click to edit Master title style</a:t>
            </a:r>
          </a:p>
        </p:txBody>
      </p:sp>
      <p:sp>
        <p:nvSpPr>
          <p:cNvPr id="7" name="Date Placeholder 6"/>
          <p:cNvSpPr>
            <a:spLocks noGrp="1" noChangeArrowheads="1"/>
          </p:cNvSpPr>
          <p:nvPr>
            <p:ph type="dt" sz="quarter" idx="10"/>
          </p:nvPr>
        </p:nvSpPr>
        <p:spPr bwMode="auto">
          <a:xfrm>
            <a:off x="457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endParaRPr lang="en-US" altLang="en-US"/>
          </a:p>
        </p:txBody>
      </p:sp>
      <p:sp>
        <p:nvSpPr>
          <p:cNvPr id="8" name="Footer Placeholder 7"/>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endParaRPr lang="en-US" altLang="en-US"/>
          </a:p>
        </p:txBody>
      </p:sp>
      <p:sp>
        <p:nvSpPr>
          <p:cNvPr id="9" name="Slide Number Placeholder 8"/>
          <p:cNvSpPr>
            <a:spLocks noGrp="1" noChangeArrowheads="1"/>
          </p:cNvSpPr>
          <p:nvPr>
            <p:ph type="sldNum" sz="quarter" idx="12"/>
          </p:nvPr>
        </p:nvSpPr>
        <p:spPr bwMode="auto">
          <a:xfrm>
            <a:off x="6553200" y="6248400"/>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effectLst>
                  <a:outerShdw blurRad="38100" dist="38100" dir="2700000" algn="tl">
                    <a:srgbClr val="000000"/>
                  </a:outerShdw>
                </a:effectLst>
                <a:latin typeface="Tahoma" pitchFamily="34" charset="0"/>
                <a:cs typeface="+mn-cs"/>
              </a:defRPr>
            </a:lvl1pPr>
          </a:lstStyle>
          <a:p>
            <a:pPr fontAlgn="base">
              <a:spcBef>
                <a:spcPct val="0"/>
              </a:spcBef>
              <a:spcAft>
                <a:spcPct val="0"/>
              </a:spcAft>
              <a:defRPr/>
            </a:pPr>
            <a:fld id="{64F2BAE0-2E3C-41BB-9969-B47411477259}"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2360689750"/>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295400"/>
            <a:ext cx="8686800" cy="5562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81427767"/>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238151529"/>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3748889"/>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69514743"/>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69730736"/>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848497"/>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78117893"/>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20846597"/>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41681023"/>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274638"/>
            <a:ext cx="2171700" cy="6583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362700" cy="6583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19073826"/>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143000"/>
            <a:ext cx="8458200" cy="54102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42AAEE5-EC57-47A7-8EBA-F1861BAE82C7}" type="slidenum">
              <a:rPr lang="en-US" smtClean="0">
                <a:solidFill>
                  <a:srgbClr val="C6E7FC"/>
                </a:solidFill>
              </a:rPr>
              <a:pPr/>
              <a:t>‹#›</a:t>
            </a:fld>
            <a:endParaRPr lang="en-US" dirty="0">
              <a:solidFill>
                <a:srgbClr val="C6E7FC"/>
              </a:solidFill>
            </a:endParaRPr>
          </a:p>
        </p:txBody>
      </p:sp>
      <p:sp>
        <p:nvSpPr>
          <p:cNvPr id="5" name="Title Placeholder 4"/>
          <p:cNvSpPr>
            <a:spLocks noGrp="1"/>
          </p:cNvSpPr>
          <p:nvPr>
            <p:ph type="title"/>
          </p:nvPr>
        </p:nvSpPr>
        <p:spPr>
          <a:xfrm>
            <a:off x="381000" y="152400"/>
            <a:ext cx="8458200" cy="914400"/>
          </a:xfrm>
          <a:prstGeom prst="rect">
            <a:avLst/>
          </a:prstGeom>
          <a:ln w="6350" cap="rnd">
            <a:noFill/>
          </a:ln>
        </p:spPr>
        <p:txBody>
          <a:bodyPr vert="horz" anchor="b" anchorCtr="0">
            <a:normAutofit/>
          </a:body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4872392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latinLnBrk="0" hangingPunct="1">
        <a:spcBef>
          <a:spcPct val="0"/>
        </a:spcBef>
        <a:buNone/>
        <a:defRPr kumimoji="0" lang="en-US" sz="4400" b="1" kern="1200" spc="-100" baseline="0" dirty="0">
          <a:ln w="3200">
            <a:solidFill>
              <a:schemeClr val="bg2">
                <a:shade val="75000"/>
                <a:alpha val="25000"/>
              </a:schemeClr>
            </a:solidFill>
            <a:prstDash val="solid"/>
            <a:round/>
          </a:ln>
          <a:solidFill>
            <a:srgbClr val="002060"/>
          </a:solidFill>
          <a:effectLst>
            <a:outerShdw blurRad="38100" dist="38100" dir="2700000" algn="tl">
              <a:srgbClr val="000000">
                <a:alpha val="43137"/>
              </a:srgbClr>
            </a:outerShdw>
          </a:effectLst>
          <a:latin typeface="Andalus" panose="02020603050405020304" pitchFamily="18" charset="-78"/>
          <a:ea typeface="+mj-ea"/>
          <a:cs typeface="Andalus" panose="02020603050405020304" pitchFamily="18" charset="-78"/>
        </a:defRPr>
      </a:lvl1pPr>
    </p:titleStyle>
    <p:bodyStyle>
      <a:lvl1pPr marL="344488" indent="-344488" algn="l" rtl="0" eaLnBrk="1" latinLnBrk="0" hangingPunct="1">
        <a:spcBef>
          <a:spcPts val="18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1pPr>
      <a:lvl2pPr marL="640080" indent="-274320" algn="l" rtl="0" eaLnBrk="1" latinLnBrk="0" hangingPunct="1">
        <a:spcBef>
          <a:spcPts val="0"/>
        </a:spcBef>
        <a:buClr>
          <a:schemeClr val="accent2">
            <a:shade val="75000"/>
          </a:schemeClr>
        </a:buClr>
        <a:buSzPct val="85000"/>
        <a:buFont typeface="Wingdings 2"/>
        <a:buChar char=""/>
        <a:defRPr kumimoji="0" sz="2800" kern="1200">
          <a:solidFill>
            <a:schemeClr val="bg2">
              <a:lumMod val="20000"/>
              <a:lumOff val="80000"/>
            </a:schemeClr>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2pPr>
      <a:lvl3pPr marL="1005840" indent="-228600" algn="l" rtl="0" eaLnBrk="1" latinLnBrk="0" hangingPunct="1">
        <a:spcBef>
          <a:spcPts val="0"/>
        </a:spcBef>
        <a:buClr>
          <a:schemeClr val="accent2">
            <a:shade val="50000"/>
          </a:schemeClr>
        </a:buClr>
        <a:buSzPct val="85000"/>
        <a:buFont typeface="Wingdings 2"/>
        <a:buChar char=""/>
        <a:defRPr kumimoji="0" sz="24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3pPr>
      <a:lvl4pPr marL="1280160" indent="-228600" algn="l" rtl="0" eaLnBrk="1" latinLnBrk="0" hangingPunct="1">
        <a:spcBef>
          <a:spcPts val="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4pPr>
      <a:lvl5pPr marL="1554480" indent="-228600" algn="l" rtl="0" eaLnBrk="1" latinLnBrk="0" hangingPunct="1">
        <a:spcBef>
          <a:spcPts val="0"/>
        </a:spcBef>
        <a:buClr>
          <a:schemeClr val="accent2">
            <a:shade val="75000"/>
          </a:schemeClr>
        </a:buClr>
        <a:buSzPct val="85000"/>
        <a:buFont typeface="Wingdings 2" pitchFamily="18" charset="2"/>
        <a:buChar char=""/>
        <a:defRPr kumimoji="0" sz="18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7242175" cy="1981200"/>
            <a:chOff x="0" y="0"/>
            <a:chExt cx="4562" cy="1248"/>
          </a:xfrm>
        </p:grpSpPr>
        <p:sp>
          <p:nvSpPr>
            <p:cNvPr id="4099" name="Freeform 3"/>
            <p:cNvSpPr>
              <a:spLocks/>
            </p:cNvSpPr>
            <p:nvPr/>
          </p:nvSpPr>
          <p:spPr bwMode="hidden">
            <a:xfrm>
              <a:off x="0" y="583"/>
              <a:ext cx="4487" cy="665"/>
            </a:xfrm>
            <a:custGeom>
              <a:avLst/>
              <a:gdLst>
                <a:gd name="T0" fmla="*/ 4800 w 4806"/>
                <a:gd name="T1" fmla="*/ 299 h 665"/>
                <a:gd name="T2" fmla="*/ 0 w 4806"/>
                <a:gd name="T3" fmla="*/ 665 h 665"/>
                <a:gd name="T4" fmla="*/ 0 w 4806"/>
                <a:gd name="T5" fmla="*/ 0 h 665"/>
                <a:gd name="T6" fmla="*/ 4806 w 4806"/>
                <a:gd name="T7" fmla="*/ 1 h 665"/>
                <a:gd name="T8" fmla="*/ 4800 w 4806"/>
                <a:gd name="T9" fmla="*/ 153 h 665"/>
                <a:gd name="T10" fmla="*/ 4800 w 4806"/>
                <a:gd name="T11" fmla="*/ 299 h 665"/>
              </a:gdLst>
              <a:ahLst/>
              <a:cxnLst>
                <a:cxn ang="0">
                  <a:pos x="T0" y="T1"/>
                </a:cxn>
                <a:cxn ang="0">
                  <a:pos x="T2" y="T3"/>
                </a:cxn>
                <a:cxn ang="0">
                  <a:pos x="T4" y="T5"/>
                </a:cxn>
                <a:cxn ang="0">
                  <a:pos x="T6" y="T7"/>
                </a:cxn>
                <a:cxn ang="0">
                  <a:pos x="T8" y="T9"/>
                </a:cxn>
                <a:cxn ang="0">
                  <a:pos x="T10" y="T11"/>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0" fontAlgn="base" hangingPunct="0">
                <a:spcBef>
                  <a:spcPct val="0"/>
                </a:spcBef>
                <a:spcAft>
                  <a:spcPct val="0"/>
                </a:spcAft>
                <a:defRPr/>
              </a:pPr>
              <a:endParaRPr lang="en-US">
                <a:solidFill>
                  <a:srgbClr val="FFFFFF"/>
                </a:solidFill>
                <a:cs typeface="Arial" pitchFamily="34" charset="0"/>
              </a:endParaRPr>
            </a:p>
          </p:txBody>
        </p:sp>
        <p:sp>
          <p:nvSpPr>
            <p:cNvPr id="3078"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base">
                <a:spcBef>
                  <a:spcPct val="0"/>
                </a:spcBef>
                <a:spcAft>
                  <a:spcPct val="0"/>
                </a:spcAft>
              </a:pPr>
              <a:endParaRPr lang="en-US" smtClean="0">
                <a:solidFill>
                  <a:srgbClr val="FFFFFF"/>
                </a:solidFill>
                <a:latin typeface="Arial" pitchFamily="34" charset="0"/>
                <a:cs typeface="Arial" pitchFamily="34" charset="0"/>
              </a:endParaRPr>
            </a:p>
          </p:txBody>
        </p:sp>
      </p:grpSp>
      <p:sp>
        <p:nvSpPr>
          <p:cNvPr id="4101" name="Rectangle 5"/>
          <p:cNvSpPr>
            <a:spLocks noGrp="1" noChangeArrowheads="1"/>
          </p:cNvSpPr>
          <p:nvPr>
            <p:ph type="title"/>
          </p:nvPr>
        </p:nvSpPr>
        <p:spPr bwMode="auto">
          <a:xfrm>
            <a:off x="457200" y="762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4102" name="Rectangle 6"/>
          <p:cNvSpPr>
            <a:spLocks noGrp="1" noChangeArrowheads="1"/>
          </p:cNvSpPr>
          <p:nvPr>
            <p:ph type="body" idx="1"/>
          </p:nvPr>
        </p:nvSpPr>
        <p:spPr bwMode="auto">
          <a:xfrm>
            <a:off x="457200" y="1295400"/>
            <a:ext cx="86868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Tree>
    <p:extLst>
      <p:ext uri="{BB962C8B-B14F-4D97-AF65-F5344CB8AC3E}">
        <p14:creationId xmlns:p14="http://schemas.microsoft.com/office/powerpoint/2010/main" val="3895939732"/>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random/>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atholic-resources.org/Lectionary/Advent-O-Antiphons.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catholic-resources.org/Lectionary/Advent-O-Antiphons.htm" TargetMode="External"/><Relationship Id="rId2" Type="http://schemas.openxmlformats.org/officeDocument/2006/relationships/hyperlink" Target="https://catholic-resources.org/Lectionary/Overview-Advent.htm" TargetMode="Externa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hyperlink" Target="http://catholic-resources.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724400"/>
            <a:ext cx="5715000" cy="1600200"/>
          </a:xfrm>
        </p:spPr>
        <p:txBody>
          <a:bodyPr/>
          <a:lstStyle/>
          <a:p>
            <a:r>
              <a:rPr lang="en-US" sz="2800" b="1" dirty="0" smtClean="0">
                <a:solidFill>
                  <a:schemeClr val="bg2">
                    <a:lumMod val="50000"/>
                  </a:schemeClr>
                </a:solidFill>
              </a:rPr>
              <a:t>Fr. Felix Just, S.J., Ph.D.</a:t>
            </a:r>
          </a:p>
          <a:p>
            <a:r>
              <a:rPr lang="en-US" sz="2000" b="1" i="1" dirty="0" smtClean="0">
                <a:solidFill>
                  <a:schemeClr val="bg2">
                    <a:lumMod val="50000"/>
                  </a:schemeClr>
                </a:solidFill>
              </a:rPr>
              <a:t>Living Word Catholic Biblical Ministries</a:t>
            </a:r>
            <a:endParaRPr lang="en-US" sz="2800" b="1" i="1" dirty="0" smtClean="0">
              <a:solidFill>
                <a:schemeClr val="bg2">
                  <a:lumMod val="50000"/>
                </a:schemeClr>
              </a:solidFill>
            </a:endParaRPr>
          </a:p>
          <a:p>
            <a:r>
              <a:rPr lang="en-US" sz="2400" u="sng" dirty="0" smtClean="0">
                <a:solidFill>
                  <a:schemeClr val="tx1"/>
                </a:solidFill>
              </a:rPr>
              <a:t>http://catholic-resources.org</a:t>
            </a:r>
            <a:r>
              <a:rPr lang="en-US" sz="2400" dirty="0" smtClean="0">
                <a:solidFill>
                  <a:schemeClr val="bg2">
                    <a:lumMod val="50000"/>
                  </a:schemeClr>
                </a:solidFill>
              </a:rPr>
              <a:t> </a:t>
            </a:r>
            <a:endParaRPr lang="en-US" sz="2400" dirty="0">
              <a:solidFill>
                <a:schemeClr val="bg2">
                  <a:lumMod val="50000"/>
                </a:schemeClr>
              </a:solidFill>
            </a:endParaRPr>
          </a:p>
        </p:txBody>
      </p:sp>
      <p:sp>
        <p:nvSpPr>
          <p:cNvPr id="2" name="Title 1"/>
          <p:cNvSpPr>
            <a:spLocks noGrp="1"/>
          </p:cNvSpPr>
          <p:nvPr>
            <p:ph type="ctrTitle"/>
          </p:nvPr>
        </p:nvSpPr>
        <p:spPr>
          <a:xfrm>
            <a:off x="381000" y="304800"/>
            <a:ext cx="8305800" cy="3048000"/>
          </a:xfrm>
        </p:spPr>
        <p:txBody>
          <a:bodyPr/>
          <a:lstStyle/>
          <a:p>
            <a:r>
              <a:rPr lang="en-US" sz="1800" b="1" spc="100" dirty="0" smtClean="0">
                <a:solidFill>
                  <a:schemeClr val="tx1"/>
                </a:solidFill>
                <a:effectLst>
                  <a:outerShdw blurRad="38100" dist="38100" dir="2700000" algn="tl">
                    <a:srgbClr val="000000">
                      <a:alpha val="43137"/>
                    </a:srgbClr>
                  </a:outerShdw>
                </a:effectLst>
                <a:ea typeface="+mn-ea"/>
              </a:rPr>
              <a:t>Mount Saint Mary’s University “Ecclesia” Program Presents:</a:t>
            </a:r>
            <a:r>
              <a:rPr lang="en-US" sz="2000" b="1" spc="100" dirty="0" smtClean="0">
                <a:solidFill>
                  <a:schemeClr val="tx1"/>
                </a:solidFill>
                <a:effectLst>
                  <a:outerShdw blurRad="38100" dist="38100" dir="2700000" algn="tl">
                    <a:srgbClr val="000000">
                      <a:alpha val="43137"/>
                    </a:srgbClr>
                  </a:outerShdw>
                </a:effectLst>
                <a:ea typeface="+mn-ea"/>
              </a:rPr>
              <a:t/>
            </a:r>
            <a:br>
              <a:rPr lang="en-US" sz="2000" b="1" spc="100" dirty="0" smtClean="0">
                <a:solidFill>
                  <a:schemeClr val="tx1"/>
                </a:solidFill>
                <a:effectLst>
                  <a:outerShdw blurRad="38100" dist="38100" dir="2700000" algn="tl">
                    <a:srgbClr val="000000">
                      <a:alpha val="43137"/>
                    </a:srgbClr>
                  </a:outerShdw>
                </a:effectLst>
                <a:ea typeface="+mn-ea"/>
              </a:rPr>
            </a:br>
            <a:r>
              <a:rPr lang="en-US" sz="2800" b="1" i="1" spc="100" dirty="0" smtClean="0">
                <a:solidFill>
                  <a:schemeClr val="bg2">
                    <a:lumMod val="50000"/>
                  </a:schemeClr>
                </a:solidFill>
                <a:effectLst>
                  <a:outerShdw blurRad="38100" dist="38100" dir="2700000" algn="tl">
                    <a:srgbClr val="000000">
                      <a:alpha val="43137"/>
                    </a:srgbClr>
                  </a:outerShdw>
                </a:effectLst>
                <a:ea typeface="+mn-ea"/>
              </a:rPr>
              <a:t>Living </a:t>
            </a:r>
            <a:r>
              <a:rPr lang="en-US" sz="2800" b="1" i="1" spc="100" dirty="0">
                <a:solidFill>
                  <a:schemeClr val="bg2">
                    <a:lumMod val="50000"/>
                  </a:schemeClr>
                </a:solidFill>
                <a:effectLst>
                  <a:outerShdw blurRad="38100" dist="38100" dir="2700000" algn="tl">
                    <a:srgbClr val="000000">
                      <a:alpha val="43137"/>
                    </a:srgbClr>
                  </a:outerShdw>
                </a:effectLst>
                <a:ea typeface="+mn-ea"/>
              </a:rPr>
              <a:t>Word: Scriptures of the 2021 Liturgical Year</a:t>
            </a:r>
            <a:br>
              <a:rPr lang="en-US" sz="2800" b="1" i="1" spc="100" dirty="0">
                <a:solidFill>
                  <a:schemeClr val="bg2">
                    <a:lumMod val="50000"/>
                  </a:schemeClr>
                </a:solidFill>
                <a:effectLst>
                  <a:outerShdw blurRad="38100" dist="38100" dir="2700000" algn="tl">
                    <a:srgbClr val="000000">
                      <a:alpha val="43137"/>
                    </a:srgbClr>
                  </a:outerShdw>
                </a:effectLst>
                <a:ea typeface="+mn-ea"/>
              </a:rPr>
            </a:br>
            <a:r>
              <a:rPr lang="en-US" sz="4000" b="1" spc="100" dirty="0">
                <a:solidFill>
                  <a:schemeClr val="bg2">
                    <a:lumMod val="50000"/>
                  </a:schemeClr>
                </a:solidFill>
                <a:effectLst>
                  <a:outerShdw blurRad="38100" dist="38100" dir="2700000" algn="tl">
                    <a:srgbClr val="000000">
                      <a:alpha val="43137"/>
                    </a:srgbClr>
                  </a:outerShdw>
                </a:effectLst>
                <a:ea typeface="+mn-ea"/>
              </a:rPr>
              <a:t/>
            </a: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400" b="1" dirty="0">
                <a:solidFill>
                  <a:schemeClr val="tx1"/>
                </a:solidFill>
                <a:effectLst>
                  <a:outerShdw blurRad="38100" dist="38100" dir="2700000" algn="tl">
                    <a:srgbClr val="000000">
                      <a:alpha val="43137"/>
                    </a:srgbClr>
                  </a:outerShdw>
                </a:effectLst>
              </a:rPr>
              <a:t>Lectionary </a:t>
            </a:r>
            <a:r>
              <a:rPr lang="en-US" sz="4400" b="1" dirty="0" smtClean="0">
                <a:solidFill>
                  <a:schemeClr val="tx1"/>
                </a:solidFill>
                <a:effectLst>
                  <a:outerShdw blurRad="38100" dist="38100" dir="2700000" algn="tl">
                    <a:srgbClr val="000000">
                      <a:alpha val="43137"/>
                    </a:srgbClr>
                  </a:outerShdw>
                </a:effectLst>
              </a:rPr>
              <a:t>Readings for the </a:t>
            </a:r>
            <a:r>
              <a:rPr lang="en-US" sz="5400" b="1" dirty="0" smtClean="0">
                <a:solidFill>
                  <a:schemeClr val="tx1"/>
                </a:solidFill>
                <a:effectLst>
                  <a:outerShdw blurRad="38100" dist="38100" dir="2700000" algn="tl">
                    <a:srgbClr val="000000">
                      <a:alpha val="43137"/>
                    </a:srgbClr>
                  </a:outerShdw>
                </a:effectLst>
              </a:rPr>
              <a:t>Weekdays of Advent</a:t>
            </a:r>
            <a:endParaRPr lang="en-US" sz="4400" dirty="0">
              <a:solidFill>
                <a:schemeClr val="bg2">
                  <a:lumMod val="50000"/>
                </a:schemeClr>
              </a:solidFill>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3200400"/>
            <a:ext cx="2753592" cy="3028950"/>
          </a:xfrm>
          <a:prstGeom prst="rect">
            <a:avLst/>
          </a:prstGeom>
        </p:spPr>
      </p:pic>
    </p:spTree>
    <p:extLst>
      <p:ext uri="{BB962C8B-B14F-4D97-AF65-F5344CB8AC3E}">
        <p14:creationId xmlns:p14="http://schemas.microsoft.com/office/powerpoint/2010/main" val="4125154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a:spLocks noChangeArrowheads="1"/>
          </p:cNvSpPr>
          <p:nvPr/>
        </p:nvSpPr>
        <p:spPr bwMode="auto">
          <a:xfrm>
            <a:off x="2133600" y="1219200"/>
            <a:ext cx="5105400" cy="48006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hlink"/>
              </a:buClr>
              <a:buSzPct val="8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9pPr>
          </a:lstStyle>
          <a:p>
            <a:pPr fontAlgn="base">
              <a:spcBef>
                <a:spcPct val="0"/>
              </a:spcBef>
              <a:spcAft>
                <a:spcPct val="0"/>
              </a:spcAft>
              <a:buClrTx/>
              <a:buSzTx/>
              <a:buFontTx/>
              <a:buNone/>
            </a:pPr>
            <a:endParaRPr lang="en-US" altLang="en-US" sz="1800" smtClean="0">
              <a:solidFill>
                <a:srgbClr val="FFFFFF"/>
              </a:solidFill>
              <a:cs typeface="Arial" pitchFamily="34" charset="0"/>
            </a:endParaRPr>
          </a:p>
        </p:txBody>
      </p:sp>
      <p:sp>
        <p:nvSpPr>
          <p:cNvPr id="14338" name="Rectangle 2"/>
          <p:cNvSpPr>
            <a:spLocks noGrp="1" noChangeArrowheads="1"/>
          </p:cNvSpPr>
          <p:nvPr>
            <p:ph type="title"/>
          </p:nvPr>
        </p:nvSpPr>
        <p:spPr/>
        <p:txBody>
          <a:bodyPr/>
          <a:lstStyle/>
          <a:p>
            <a:pPr eaLnBrk="1" hangingPunct="1">
              <a:defRPr/>
            </a:pPr>
            <a:r>
              <a:rPr lang="en-US" altLang="en-US" b="1" dirty="0" smtClean="0"/>
              <a:t>Liturgical Year: </a:t>
            </a:r>
            <a:r>
              <a:rPr lang="en-US" altLang="en-US" dirty="0" smtClean="0"/>
              <a:t>Overview</a:t>
            </a:r>
          </a:p>
        </p:txBody>
      </p:sp>
      <p:sp>
        <p:nvSpPr>
          <p:cNvPr id="14339" name="Rectangle 3"/>
          <p:cNvSpPr>
            <a:spLocks noGrp="1" noChangeArrowheads="1"/>
          </p:cNvSpPr>
          <p:nvPr>
            <p:ph type="body" idx="1"/>
          </p:nvPr>
        </p:nvSpPr>
        <p:spPr>
          <a:xfrm>
            <a:off x="228600" y="6172200"/>
            <a:ext cx="8915400" cy="685800"/>
          </a:xfrm>
        </p:spPr>
        <p:txBody>
          <a:bodyPr/>
          <a:lstStyle/>
          <a:p>
            <a:pPr eaLnBrk="1" hangingPunct="1">
              <a:buFont typeface="Wingdings" pitchFamily="2" charset="2"/>
              <a:buNone/>
              <a:defRPr/>
            </a:pPr>
            <a:r>
              <a:rPr lang="en-US" altLang="en-US" sz="2800" dirty="0" smtClean="0"/>
              <a:t> </a:t>
            </a:r>
          </a:p>
        </p:txBody>
      </p:sp>
      <p:pic>
        <p:nvPicPr>
          <p:cNvPr id="41989" name="Picture 5" descr="sea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447800"/>
            <a:ext cx="4343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05332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altLang="en-US" dirty="0" smtClean="0"/>
              <a:t>Lectionary Structure: </a:t>
            </a:r>
            <a:r>
              <a:rPr lang="en-US" altLang="en-US" b="1" dirty="0" smtClean="0"/>
              <a:t>Sundays</a:t>
            </a:r>
          </a:p>
        </p:txBody>
      </p:sp>
      <p:sp>
        <p:nvSpPr>
          <p:cNvPr id="39939" name="Rectangle 3"/>
          <p:cNvSpPr>
            <a:spLocks noGrp="1" noChangeArrowheads="1"/>
          </p:cNvSpPr>
          <p:nvPr>
            <p:ph type="body" idx="1"/>
          </p:nvPr>
        </p:nvSpPr>
        <p:spPr>
          <a:xfrm>
            <a:off x="457200" y="1295400"/>
            <a:ext cx="4724400" cy="5562600"/>
          </a:xfrm>
        </p:spPr>
        <p:txBody>
          <a:bodyPr/>
          <a:lstStyle/>
          <a:p>
            <a:pPr marL="609600" indent="-609600" eaLnBrk="1" hangingPunct="1">
              <a:buFont typeface="Wingdings" pitchFamily="2" charset="2"/>
              <a:buNone/>
              <a:defRPr/>
            </a:pPr>
            <a:r>
              <a:rPr lang="en-US" altLang="en-US" sz="3600" dirty="0" smtClean="0"/>
              <a:t>Three-Year </a:t>
            </a:r>
            <a:r>
              <a:rPr lang="en-US" altLang="en-US" sz="3600" dirty="0"/>
              <a:t>Cycle:</a:t>
            </a:r>
          </a:p>
          <a:p>
            <a:pPr marL="990600" lvl="1" indent="-533400" eaLnBrk="1" hangingPunct="1">
              <a:buFontTx/>
              <a:buAutoNum type="alphaUcPeriod"/>
              <a:defRPr/>
            </a:pPr>
            <a:r>
              <a:rPr lang="en-US" altLang="en-US" sz="2400" dirty="0"/>
              <a:t>Matthew (</a:t>
            </a:r>
            <a:r>
              <a:rPr lang="en-US" altLang="en-US" sz="2400" dirty="0" smtClean="0"/>
              <a:t>2020)</a:t>
            </a:r>
            <a:endParaRPr lang="en-US" altLang="en-US" sz="2400" dirty="0"/>
          </a:p>
          <a:p>
            <a:pPr marL="990600" lvl="1" indent="-533400" eaLnBrk="1" hangingPunct="1">
              <a:buFontTx/>
              <a:buAutoNum type="alphaUcPeriod"/>
              <a:defRPr/>
            </a:pPr>
            <a:r>
              <a:rPr lang="en-US" altLang="en-US" sz="2400" b="1" dirty="0"/>
              <a:t>Mark (</a:t>
            </a:r>
            <a:r>
              <a:rPr lang="en-US" altLang="en-US" sz="2400" b="1" dirty="0" smtClean="0"/>
              <a:t>2021)</a:t>
            </a:r>
            <a:endParaRPr lang="en-US" altLang="en-US" sz="2400" b="1" dirty="0"/>
          </a:p>
          <a:p>
            <a:pPr marL="990600" lvl="1" indent="-533400" eaLnBrk="1" hangingPunct="1">
              <a:buFontTx/>
              <a:buAutoNum type="alphaUcPeriod"/>
              <a:defRPr/>
            </a:pPr>
            <a:r>
              <a:rPr lang="en-US" altLang="en-US" sz="2400" dirty="0"/>
              <a:t>Luke (</a:t>
            </a:r>
            <a:r>
              <a:rPr lang="en-US" altLang="en-US" sz="2400" dirty="0" smtClean="0"/>
              <a:t>2022)</a:t>
            </a:r>
          </a:p>
          <a:p>
            <a:pPr marL="457200" lvl="1" indent="0" eaLnBrk="1" hangingPunct="1">
              <a:buFontTx/>
              <a:buNone/>
              <a:defRPr/>
            </a:pPr>
            <a:endParaRPr lang="en-US" altLang="en-US" sz="2400" dirty="0"/>
          </a:p>
          <a:p>
            <a:pPr marL="609600" indent="-609600" eaLnBrk="1" hangingPunct="1">
              <a:buFont typeface="Wingdings" pitchFamily="2" charset="2"/>
              <a:buNone/>
              <a:defRPr/>
            </a:pPr>
            <a:r>
              <a:rPr lang="en-US" altLang="en-US" sz="3600" dirty="0" smtClean="0"/>
              <a:t>Three Main Readings:</a:t>
            </a:r>
          </a:p>
          <a:p>
            <a:pPr marL="990600" lvl="1" indent="-533400" eaLnBrk="1" hangingPunct="1">
              <a:buFontTx/>
              <a:buAutoNum type="arabicPeriod"/>
              <a:defRPr/>
            </a:pPr>
            <a:r>
              <a:rPr lang="en-US" altLang="en-US" sz="2400" dirty="0" smtClean="0"/>
              <a:t>OT Reading</a:t>
            </a:r>
            <a:br>
              <a:rPr lang="en-US" altLang="en-US" sz="2400" dirty="0" smtClean="0"/>
            </a:br>
            <a:r>
              <a:rPr lang="en-US" altLang="en-US" sz="2400" dirty="0" smtClean="0"/>
              <a:t>+ </a:t>
            </a:r>
            <a:r>
              <a:rPr lang="en-US" altLang="en-US" sz="1800" dirty="0" smtClean="0"/>
              <a:t>Responsorial Psalm</a:t>
            </a:r>
          </a:p>
          <a:p>
            <a:pPr marL="990600" lvl="1" indent="-533400" eaLnBrk="1" hangingPunct="1">
              <a:buFontTx/>
              <a:buAutoNum type="arabicPeriod"/>
              <a:defRPr/>
            </a:pPr>
            <a:r>
              <a:rPr lang="en-US" altLang="en-US" sz="2400" dirty="0" smtClean="0"/>
              <a:t>NT Epistles</a:t>
            </a:r>
            <a:br>
              <a:rPr lang="en-US" altLang="en-US" sz="2400" dirty="0" smtClean="0"/>
            </a:br>
            <a:r>
              <a:rPr lang="en-US" altLang="en-US" sz="2400" dirty="0" smtClean="0"/>
              <a:t>+ </a:t>
            </a:r>
            <a:r>
              <a:rPr lang="en-US" altLang="en-US" sz="1800" dirty="0" smtClean="0"/>
              <a:t>Gospel Acclamation</a:t>
            </a:r>
          </a:p>
          <a:p>
            <a:pPr marL="990600" lvl="1" indent="-533400" eaLnBrk="1" hangingPunct="1">
              <a:buFontTx/>
              <a:buAutoNum type="arabicPeriod"/>
              <a:defRPr/>
            </a:pPr>
            <a:r>
              <a:rPr lang="en-US" altLang="en-US" sz="2400" dirty="0" smtClean="0"/>
              <a:t>NT Gospel</a:t>
            </a:r>
            <a:endParaRPr lang="en-US" altLang="en-US" sz="1800" dirty="0" smtClean="0"/>
          </a:p>
        </p:txBody>
      </p:sp>
      <p:pic>
        <p:nvPicPr>
          <p:cNvPr id="36868" name="Picture 5" descr="lectionary4m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2275" y="4343400"/>
            <a:ext cx="33718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143000"/>
            <a:ext cx="1831975" cy="274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947699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animEffect transition="in" filter="dissolve">
                                      <p:cBhvr>
                                        <p:cTn id="11" dur="500"/>
                                        <p:tgtEl>
                                          <p:spTgt spid="39939">
                                            <p:txEl>
                                              <p:pRg st="1" end="1"/>
                                            </p:txEl>
                                          </p:spTgt>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animEffect transition="in" filter="dissolve">
                                      <p:cBhvr>
                                        <p:cTn id="15" dur="500"/>
                                        <p:tgtEl>
                                          <p:spTgt spid="39939">
                                            <p:txEl>
                                              <p:pRg st="2" end="2"/>
                                            </p:txEl>
                                          </p:spTgt>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39939">
                                            <p:txEl>
                                              <p:pRg st="3" end="3"/>
                                            </p:txEl>
                                          </p:spTgt>
                                        </p:tgtEl>
                                        <p:attrNameLst>
                                          <p:attrName>style.visibility</p:attrName>
                                        </p:attrNameLst>
                                      </p:cBhvr>
                                      <p:to>
                                        <p:strVal val="visible"/>
                                      </p:to>
                                    </p:set>
                                    <p:animEffect transition="in" filter="dissolve">
                                      <p:cBhvr>
                                        <p:cTn id="19" dur="500"/>
                                        <p:tgtEl>
                                          <p:spTgt spid="39939">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9939">
                                            <p:txEl>
                                              <p:pRg st="5" end="5"/>
                                            </p:txEl>
                                          </p:spTgt>
                                        </p:tgtEl>
                                        <p:attrNameLst>
                                          <p:attrName>style.visibility</p:attrName>
                                        </p:attrNameLst>
                                      </p:cBhvr>
                                      <p:to>
                                        <p:strVal val="visible"/>
                                      </p:to>
                                    </p:set>
                                    <p:animEffect transition="in" filter="dissolve">
                                      <p:cBhvr>
                                        <p:cTn id="24" dur="500"/>
                                        <p:tgtEl>
                                          <p:spTgt spid="39939">
                                            <p:txEl>
                                              <p:pRg st="5" end="5"/>
                                            </p:txEl>
                                          </p:spTgt>
                                        </p:tgtEl>
                                      </p:cBhvr>
                                    </p:animEffect>
                                  </p:childTnLst>
                                </p:cTn>
                              </p:par>
                            </p:childTnLst>
                          </p:cTn>
                        </p:par>
                        <p:par>
                          <p:cTn id="25" fill="hold" nodeType="afterGroup">
                            <p:stCondLst>
                              <p:cond delay="500"/>
                            </p:stCondLst>
                            <p:childTnLst>
                              <p:par>
                                <p:cTn id="26" presetID="9" presetClass="entr" presetSubtype="0" fill="hold" grpId="0" nodeType="afterEffect">
                                  <p:stCondLst>
                                    <p:cond delay="0"/>
                                  </p:stCondLst>
                                  <p:childTnLst>
                                    <p:set>
                                      <p:cBhvr>
                                        <p:cTn id="27" dur="1" fill="hold">
                                          <p:stCondLst>
                                            <p:cond delay="0"/>
                                          </p:stCondLst>
                                        </p:cTn>
                                        <p:tgtEl>
                                          <p:spTgt spid="39939">
                                            <p:txEl>
                                              <p:pRg st="6" end="6"/>
                                            </p:txEl>
                                          </p:spTgt>
                                        </p:tgtEl>
                                        <p:attrNameLst>
                                          <p:attrName>style.visibility</p:attrName>
                                        </p:attrNameLst>
                                      </p:cBhvr>
                                      <p:to>
                                        <p:strVal val="visible"/>
                                      </p:to>
                                    </p:set>
                                    <p:animEffect transition="in" filter="dissolve">
                                      <p:cBhvr>
                                        <p:cTn id="28" dur="500"/>
                                        <p:tgtEl>
                                          <p:spTgt spid="39939">
                                            <p:txEl>
                                              <p:pRg st="6" end="6"/>
                                            </p:txEl>
                                          </p:spTgt>
                                        </p:tgtEl>
                                      </p:cBhvr>
                                    </p:animEffect>
                                  </p:childTnLst>
                                </p:cTn>
                              </p:par>
                            </p:childTnLst>
                          </p:cTn>
                        </p:par>
                        <p:par>
                          <p:cTn id="29" fill="hold" nodeType="afterGroup">
                            <p:stCondLst>
                              <p:cond delay="1000"/>
                            </p:stCondLst>
                            <p:childTnLst>
                              <p:par>
                                <p:cTn id="30" presetID="9" presetClass="entr" presetSubtype="0" fill="hold" grpId="0" nodeType="afterEffect">
                                  <p:stCondLst>
                                    <p:cond delay="0"/>
                                  </p:stCondLst>
                                  <p:childTnLst>
                                    <p:set>
                                      <p:cBhvr>
                                        <p:cTn id="31" dur="1" fill="hold">
                                          <p:stCondLst>
                                            <p:cond delay="0"/>
                                          </p:stCondLst>
                                        </p:cTn>
                                        <p:tgtEl>
                                          <p:spTgt spid="39939">
                                            <p:txEl>
                                              <p:pRg st="7" end="7"/>
                                            </p:txEl>
                                          </p:spTgt>
                                        </p:tgtEl>
                                        <p:attrNameLst>
                                          <p:attrName>style.visibility</p:attrName>
                                        </p:attrNameLst>
                                      </p:cBhvr>
                                      <p:to>
                                        <p:strVal val="visible"/>
                                      </p:to>
                                    </p:set>
                                    <p:animEffect transition="in" filter="dissolve">
                                      <p:cBhvr>
                                        <p:cTn id="32" dur="500"/>
                                        <p:tgtEl>
                                          <p:spTgt spid="39939">
                                            <p:txEl>
                                              <p:pRg st="7" end="7"/>
                                            </p:txEl>
                                          </p:spTgt>
                                        </p:tgtEl>
                                      </p:cBhvr>
                                    </p:animEffect>
                                  </p:childTnLst>
                                </p:cTn>
                              </p:par>
                            </p:childTnLst>
                          </p:cTn>
                        </p:par>
                        <p:par>
                          <p:cTn id="33" fill="hold" nodeType="afterGroup">
                            <p:stCondLst>
                              <p:cond delay="1500"/>
                            </p:stCondLst>
                            <p:childTnLst>
                              <p:par>
                                <p:cTn id="34" presetID="9" presetClass="entr" presetSubtype="0" fill="hold" grpId="0" nodeType="afterEffect">
                                  <p:stCondLst>
                                    <p:cond delay="0"/>
                                  </p:stCondLst>
                                  <p:childTnLst>
                                    <p:set>
                                      <p:cBhvr>
                                        <p:cTn id="35" dur="1" fill="hold">
                                          <p:stCondLst>
                                            <p:cond delay="0"/>
                                          </p:stCondLst>
                                        </p:cTn>
                                        <p:tgtEl>
                                          <p:spTgt spid="39939">
                                            <p:txEl>
                                              <p:pRg st="8" end="8"/>
                                            </p:txEl>
                                          </p:spTgt>
                                        </p:tgtEl>
                                        <p:attrNameLst>
                                          <p:attrName>style.visibility</p:attrName>
                                        </p:attrNameLst>
                                      </p:cBhvr>
                                      <p:to>
                                        <p:strVal val="visible"/>
                                      </p:to>
                                    </p:set>
                                    <p:animEffect transition="in" filter="dissolve">
                                      <p:cBhvr>
                                        <p:cTn id="36" dur="500"/>
                                        <p:tgtEl>
                                          <p:spTgt spid="399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28600" y="76200"/>
            <a:ext cx="8686800" cy="1143000"/>
          </a:xfrm>
        </p:spPr>
        <p:txBody>
          <a:bodyPr/>
          <a:lstStyle/>
          <a:p>
            <a:pPr eaLnBrk="1" hangingPunct="1">
              <a:defRPr/>
            </a:pPr>
            <a:r>
              <a:rPr lang="en-US" altLang="en-US" dirty="0" smtClean="0"/>
              <a:t>Lectionary Structure: </a:t>
            </a:r>
            <a:r>
              <a:rPr lang="en-US" altLang="en-US" b="1" dirty="0" smtClean="0"/>
              <a:t>Weekdays</a:t>
            </a:r>
          </a:p>
        </p:txBody>
      </p:sp>
      <p:sp>
        <p:nvSpPr>
          <p:cNvPr id="39939" name="Rectangle 3"/>
          <p:cNvSpPr>
            <a:spLocks noGrp="1" noChangeArrowheads="1"/>
          </p:cNvSpPr>
          <p:nvPr>
            <p:ph type="body" idx="1"/>
          </p:nvPr>
        </p:nvSpPr>
        <p:spPr>
          <a:xfrm>
            <a:off x="457200" y="1371600"/>
            <a:ext cx="4724400" cy="5486400"/>
          </a:xfrm>
        </p:spPr>
        <p:txBody>
          <a:bodyPr/>
          <a:lstStyle/>
          <a:p>
            <a:pPr marL="609600" indent="-609600" eaLnBrk="1" hangingPunct="1">
              <a:buFont typeface="Wingdings" pitchFamily="2" charset="2"/>
              <a:buNone/>
              <a:defRPr/>
            </a:pPr>
            <a:r>
              <a:rPr lang="en-US" altLang="en-US" sz="3600" dirty="0" smtClean="0"/>
              <a:t>Two Main Readings:</a:t>
            </a:r>
          </a:p>
          <a:p>
            <a:pPr marL="990600" lvl="1" indent="-533400" eaLnBrk="1" hangingPunct="1">
              <a:buFontTx/>
              <a:buAutoNum type="arabicPeriod"/>
              <a:defRPr/>
            </a:pPr>
            <a:r>
              <a:rPr lang="en-US" altLang="en-US" sz="2400" dirty="0" smtClean="0"/>
              <a:t>First Reading (OT/NT)</a:t>
            </a:r>
            <a:br>
              <a:rPr lang="en-US" altLang="en-US" sz="2400" dirty="0" smtClean="0"/>
            </a:br>
            <a:r>
              <a:rPr lang="en-US" altLang="en-US" sz="2400" dirty="0" smtClean="0"/>
              <a:t>+ </a:t>
            </a:r>
            <a:r>
              <a:rPr lang="en-US" altLang="en-US" sz="1800" dirty="0" smtClean="0"/>
              <a:t>Responsorial Psalm</a:t>
            </a:r>
          </a:p>
          <a:p>
            <a:pPr marL="990600" lvl="1" indent="-533400" eaLnBrk="1" hangingPunct="1">
              <a:buFontTx/>
              <a:buAutoNum type="arabicPeriod"/>
              <a:defRPr/>
            </a:pPr>
            <a:r>
              <a:rPr lang="en-US" altLang="en-US" sz="2400" dirty="0" smtClean="0"/>
              <a:t>Gospel</a:t>
            </a:r>
            <a:br>
              <a:rPr lang="en-US" altLang="en-US" sz="2400" dirty="0" smtClean="0"/>
            </a:br>
            <a:r>
              <a:rPr lang="en-US" altLang="en-US" sz="2400" dirty="0" smtClean="0"/>
              <a:t> </a:t>
            </a:r>
            <a:endParaRPr lang="en-US" altLang="en-US" sz="1800" dirty="0" smtClean="0"/>
          </a:p>
          <a:p>
            <a:pPr marL="609600" indent="-609600" eaLnBrk="1" hangingPunct="1">
              <a:buFont typeface="Wingdings" pitchFamily="2" charset="2"/>
              <a:buNone/>
              <a:defRPr/>
            </a:pPr>
            <a:r>
              <a:rPr lang="en-US" altLang="en-US" sz="3600" dirty="0" smtClean="0"/>
              <a:t>Two-Year Cycle:</a:t>
            </a:r>
            <a:endParaRPr lang="en-US" altLang="en-US" sz="3600" i="1" dirty="0" smtClean="0"/>
          </a:p>
          <a:p>
            <a:pPr marL="914400" lvl="1" indent="-457200" eaLnBrk="1" hangingPunct="1">
              <a:buFont typeface="+mj-lt"/>
              <a:buAutoNum type="arabicPeriod"/>
              <a:defRPr/>
            </a:pPr>
            <a:r>
              <a:rPr lang="en-US" altLang="en-US" sz="2400" dirty="0" smtClean="0"/>
              <a:t>Odd Years (vol. 2)</a:t>
            </a:r>
          </a:p>
          <a:p>
            <a:pPr marL="914400" lvl="1" indent="-457200" eaLnBrk="1" hangingPunct="1">
              <a:buFont typeface="+mj-lt"/>
              <a:buAutoNum type="arabicPeriod"/>
              <a:defRPr/>
            </a:pPr>
            <a:r>
              <a:rPr lang="en-US" altLang="en-US" sz="2400" dirty="0" smtClean="0"/>
              <a:t>Even Years (vol. 3)</a:t>
            </a:r>
          </a:p>
          <a:p>
            <a:pPr marL="347663" lvl="1" eaLnBrk="1" hangingPunct="1">
              <a:defRPr/>
            </a:pPr>
            <a:r>
              <a:rPr lang="en-US" altLang="en-US" sz="2400" i="1" dirty="0" smtClean="0"/>
              <a:t>Only </a:t>
            </a:r>
            <a:r>
              <a:rPr lang="en-US" altLang="en-US" sz="2400" i="1" dirty="0"/>
              <a:t>applies to Ordinary </a:t>
            </a:r>
            <a:r>
              <a:rPr lang="en-US" altLang="en-US" sz="2400" i="1" dirty="0" smtClean="0"/>
              <a:t>Time</a:t>
            </a:r>
          </a:p>
          <a:p>
            <a:pPr marL="347663" lvl="1" eaLnBrk="1" hangingPunct="1">
              <a:defRPr/>
            </a:pPr>
            <a:r>
              <a:rPr lang="en-US" altLang="en-US" sz="2400" b="1" dirty="0" smtClean="0"/>
              <a:t>Same</a:t>
            </a:r>
            <a:r>
              <a:rPr lang="en-US" altLang="en-US" sz="2400" dirty="0" smtClean="0"/>
              <a:t> readings each year for Advent, Xmas, Lent, Easter</a:t>
            </a:r>
          </a:p>
        </p:txBody>
      </p:sp>
      <p:pic>
        <p:nvPicPr>
          <p:cNvPr id="37892" name="Picture 6" descr="08994209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905000"/>
            <a:ext cx="27432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52382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animEffect transition="in" filter="dissolve">
                                      <p:cBhvr>
                                        <p:cTn id="11" dur="500"/>
                                        <p:tgtEl>
                                          <p:spTgt spid="39939">
                                            <p:txEl>
                                              <p:pRg st="1" end="1"/>
                                            </p:txEl>
                                          </p:spTgt>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animEffect transition="in" filter="dissolve">
                                      <p:cBhvr>
                                        <p:cTn id="15" dur="500"/>
                                        <p:tgtEl>
                                          <p:spTgt spid="39939">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9939">
                                            <p:txEl>
                                              <p:pRg st="3" end="3"/>
                                            </p:txEl>
                                          </p:spTgt>
                                        </p:tgtEl>
                                        <p:attrNameLst>
                                          <p:attrName>style.visibility</p:attrName>
                                        </p:attrNameLst>
                                      </p:cBhvr>
                                      <p:to>
                                        <p:strVal val="visible"/>
                                      </p:to>
                                    </p:set>
                                    <p:animEffect transition="in" filter="dissolve">
                                      <p:cBhvr>
                                        <p:cTn id="20" dur="500"/>
                                        <p:tgtEl>
                                          <p:spTgt spid="39939">
                                            <p:txEl>
                                              <p:pRg st="3" end="3"/>
                                            </p:txEl>
                                          </p:spTgt>
                                        </p:tgtEl>
                                      </p:cBhvr>
                                    </p:animEffect>
                                  </p:childTnLst>
                                </p:cTn>
                              </p:par>
                            </p:childTnLst>
                          </p:cTn>
                        </p:par>
                        <p:par>
                          <p:cTn id="21" fill="hold" nodeType="afterGroup">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39939">
                                            <p:txEl>
                                              <p:pRg st="4" end="4"/>
                                            </p:txEl>
                                          </p:spTgt>
                                        </p:tgtEl>
                                        <p:attrNameLst>
                                          <p:attrName>style.visibility</p:attrName>
                                        </p:attrNameLst>
                                      </p:cBhvr>
                                      <p:to>
                                        <p:strVal val="visible"/>
                                      </p:to>
                                    </p:set>
                                    <p:animEffect transition="in" filter="dissolve">
                                      <p:cBhvr>
                                        <p:cTn id="24" dur="500"/>
                                        <p:tgtEl>
                                          <p:spTgt spid="39939">
                                            <p:txEl>
                                              <p:pRg st="4" end="4"/>
                                            </p:txEl>
                                          </p:spTgt>
                                        </p:tgtEl>
                                      </p:cBhvr>
                                    </p:animEffect>
                                  </p:childTnLst>
                                </p:cTn>
                              </p:par>
                            </p:childTnLst>
                          </p:cTn>
                        </p:par>
                        <p:par>
                          <p:cTn id="25" fill="hold" nodeType="afterGroup">
                            <p:stCondLst>
                              <p:cond delay="1000"/>
                            </p:stCondLst>
                            <p:childTnLst>
                              <p:par>
                                <p:cTn id="26" presetID="9" presetClass="entr" presetSubtype="0" fill="hold" grpId="0" nodeType="afterEffect">
                                  <p:stCondLst>
                                    <p:cond delay="0"/>
                                  </p:stCondLst>
                                  <p:childTnLst>
                                    <p:set>
                                      <p:cBhvr>
                                        <p:cTn id="27" dur="1" fill="hold">
                                          <p:stCondLst>
                                            <p:cond delay="0"/>
                                          </p:stCondLst>
                                        </p:cTn>
                                        <p:tgtEl>
                                          <p:spTgt spid="39939">
                                            <p:txEl>
                                              <p:pRg st="5" end="5"/>
                                            </p:txEl>
                                          </p:spTgt>
                                        </p:tgtEl>
                                        <p:attrNameLst>
                                          <p:attrName>style.visibility</p:attrName>
                                        </p:attrNameLst>
                                      </p:cBhvr>
                                      <p:to>
                                        <p:strVal val="visible"/>
                                      </p:to>
                                    </p:set>
                                    <p:animEffect transition="in" filter="dissolve">
                                      <p:cBhvr>
                                        <p:cTn id="28" dur="500"/>
                                        <p:tgtEl>
                                          <p:spTgt spid="39939">
                                            <p:txEl>
                                              <p:pRg st="5" end="5"/>
                                            </p:txEl>
                                          </p:spTgt>
                                        </p:tgtEl>
                                      </p:cBhvr>
                                    </p:animEffect>
                                  </p:childTnLst>
                                </p:cTn>
                              </p:par>
                            </p:childTnLst>
                          </p:cTn>
                        </p:par>
                        <p:par>
                          <p:cTn id="29" fill="hold" nodeType="afterGroup">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39939">
                                            <p:txEl>
                                              <p:pRg st="6" end="6"/>
                                            </p:txEl>
                                          </p:spTgt>
                                        </p:tgtEl>
                                        <p:attrNameLst>
                                          <p:attrName>style.visibility</p:attrName>
                                        </p:attrNameLst>
                                      </p:cBhvr>
                                      <p:to>
                                        <p:strVal val="visible"/>
                                      </p:to>
                                    </p:set>
                                    <p:animEffect transition="in" filter="dissolve">
                                      <p:cBhvr>
                                        <p:cTn id="32" dur="500"/>
                                        <p:tgtEl>
                                          <p:spTgt spid="39939">
                                            <p:txEl>
                                              <p:pRg st="6" end="6"/>
                                            </p:txEl>
                                          </p:spTgt>
                                        </p:tgtEl>
                                      </p:cBhvr>
                                    </p:animEffect>
                                  </p:childTnLst>
                                </p:cTn>
                              </p:par>
                            </p:childTnLst>
                          </p:cTn>
                        </p:par>
                        <p:par>
                          <p:cTn id="33" fill="hold" nodeType="afterGroup">
                            <p:stCondLst>
                              <p:cond delay="2000"/>
                            </p:stCondLst>
                            <p:childTnLst>
                              <p:par>
                                <p:cTn id="34" presetID="9" presetClass="entr" presetSubtype="0" fill="hold" grpId="0" nodeType="afterEffect">
                                  <p:stCondLst>
                                    <p:cond delay="0"/>
                                  </p:stCondLst>
                                  <p:childTnLst>
                                    <p:set>
                                      <p:cBhvr>
                                        <p:cTn id="35" dur="1" fill="hold">
                                          <p:stCondLst>
                                            <p:cond delay="0"/>
                                          </p:stCondLst>
                                        </p:cTn>
                                        <p:tgtEl>
                                          <p:spTgt spid="39939">
                                            <p:txEl>
                                              <p:pRg st="7" end="7"/>
                                            </p:txEl>
                                          </p:spTgt>
                                        </p:tgtEl>
                                        <p:attrNameLst>
                                          <p:attrName>style.visibility</p:attrName>
                                        </p:attrNameLst>
                                      </p:cBhvr>
                                      <p:to>
                                        <p:strVal val="visible"/>
                                      </p:to>
                                    </p:set>
                                    <p:animEffect transition="in" filter="dissolve">
                                      <p:cBhvr>
                                        <p:cTn id="36" dur="500"/>
                                        <p:tgtEl>
                                          <p:spTgt spid="399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458200" cy="5257800"/>
          </a:xfrm>
        </p:spPr>
        <p:txBody>
          <a:bodyPr>
            <a:noAutofit/>
          </a:bodyPr>
          <a:lstStyle/>
          <a:p>
            <a:pPr marL="0" indent="0">
              <a:lnSpc>
                <a:spcPct val="95000"/>
              </a:lnSpc>
              <a:spcBef>
                <a:spcPts val="600"/>
              </a:spcBef>
              <a:buNone/>
            </a:pPr>
            <a:r>
              <a:rPr lang="en-US" sz="2400" b="1" dirty="0"/>
              <a:t>Weekdays of Advent:</a:t>
            </a:r>
          </a:p>
          <a:p>
            <a:pPr>
              <a:lnSpc>
                <a:spcPct val="95000"/>
              </a:lnSpc>
              <a:spcBef>
                <a:spcPts val="600"/>
              </a:spcBef>
            </a:pPr>
            <a:r>
              <a:rPr lang="en-US" sz="2200" dirty="0"/>
              <a:t>"There are two series of readings: one to be used from the beginning of Advent until 16 December; the other from 17 to 24 </a:t>
            </a:r>
            <a:r>
              <a:rPr lang="en-US" sz="2200" dirty="0" smtClean="0"/>
              <a:t>December.</a:t>
            </a:r>
          </a:p>
          <a:p>
            <a:pPr>
              <a:lnSpc>
                <a:spcPct val="95000"/>
              </a:lnSpc>
              <a:spcBef>
                <a:spcPts val="600"/>
              </a:spcBef>
            </a:pPr>
            <a:r>
              <a:rPr lang="en-US" sz="2200" b="1" dirty="0" smtClean="0"/>
              <a:t>In </a:t>
            </a:r>
            <a:r>
              <a:rPr lang="en-US" sz="2200" b="1" dirty="0"/>
              <a:t>the first part of Advent </a:t>
            </a:r>
            <a:r>
              <a:rPr lang="en-US" sz="2200" dirty="0"/>
              <a:t>there are readings from the Book of Isaiah, distributed in accord with the sequence of the book itself and including the more important texts that are also read on the Sundays. For the choice of the weekday Gospel the first reading has been taken into consideration</a:t>
            </a:r>
            <a:r>
              <a:rPr lang="en-US" sz="2200" dirty="0" smtClean="0"/>
              <a:t>.</a:t>
            </a:r>
          </a:p>
          <a:p>
            <a:pPr>
              <a:lnSpc>
                <a:spcPct val="95000"/>
              </a:lnSpc>
              <a:spcBef>
                <a:spcPts val="600"/>
              </a:spcBef>
            </a:pPr>
            <a:r>
              <a:rPr lang="en-US" sz="2200" b="1" dirty="0" smtClean="0"/>
              <a:t>On </a:t>
            </a:r>
            <a:r>
              <a:rPr lang="en-US" sz="2200" b="1" dirty="0"/>
              <a:t>Thursday of the second week </a:t>
            </a:r>
            <a:r>
              <a:rPr lang="en-US" sz="2200" dirty="0"/>
              <a:t>the readings from the Gospel concerning John the Baptist begin. The first reading is either a continuation of Isaiah or a text chosen in view of the Gospel</a:t>
            </a:r>
            <a:r>
              <a:rPr lang="en-US" sz="2200" dirty="0" smtClean="0"/>
              <a:t>.</a:t>
            </a:r>
          </a:p>
          <a:p>
            <a:pPr>
              <a:lnSpc>
                <a:spcPct val="95000"/>
              </a:lnSpc>
              <a:spcBef>
                <a:spcPts val="600"/>
              </a:spcBef>
            </a:pPr>
            <a:r>
              <a:rPr lang="en-US" sz="2200" b="1" dirty="0" smtClean="0"/>
              <a:t>In </a:t>
            </a:r>
            <a:r>
              <a:rPr lang="en-US" sz="2200" b="1" dirty="0"/>
              <a:t>the last week before Christmas </a:t>
            </a:r>
            <a:r>
              <a:rPr lang="en-US" sz="2200" dirty="0"/>
              <a:t>the events that immediately prepared for the Lord's birth are presented from the Gospel of Matthew (chapter 1) and Luke (chapter 1). The texts in the first reading, chosen in view of the Gospel reading, are from different Old Testament books and include important Messianic prophecies."</a:t>
            </a:r>
            <a:r>
              <a:rPr lang="en-US" sz="1800" dirty="0"/>
              <a:t> </a:t>
            </a:r>
            <a:r>
              <a:rPr lang="en-US" sz="1800" dirty="0" smtClean="0"/>
              <a:t> (</a:t>
            </a:r>
            <a:r>
              <a:rPr lang="en-US" sz="1800" i="1" dirty="0"/>
              <a:t>Lectionary for Mass</a:t>
            </a:r>
            <a:r>
              <a:rPr lang="en-US" sz="1800" dirty="0"/>
              <a:t>, "Introduction," chap. 5, par. 94</a:t>
            </a:r>
            <a:r>
              <a:rPr lang="en-US" sz="1800" dirty="0" smtClean="0"/>
              <a:t>.)</a:t>
            </a:r>
            <a:endParaRPr lang="en-US" sz="2200" dirty="0"/>
          </a:p>
        </p:txBody>
      </p:sp>
      <p:sp>
        <p:nvSpPr>
          <p:cNvPr id="3" name="Title 2"/>
          <p:cNvSpPr>
            <a:spLocks noGrp="1"/>
          </p:cNvSpPr>
          <p:nvPr>
            <p:ph type="title"/>
          </p:nvPr>
        </p:nvSpPr>
        <p:spPr/>
        <p:txBody>
          <a:bodyPr/>
          <a:lstStyle/>
          <a:p>
            <a:r>
              <a:rPr lang="en-US" dirty="0" smtClean="0"/>
              <a:t>How the Readings Were Chosen</a:t>
            </a:r>
            <a:endParaRPr lang="en-US" dirty="0"/>
          </a:p>
        </p:txBody>
      </p:sp>
    </p:spTree>
    <p:extLst>
      <p:ext uri="{BB962C8B-B14F-4D97-AF65-F5344CB8AC3E}">
        <p14:creationId xmlns:p14="http://schemas.microsoft.com/office/powerpoint/2010/main" val="19089621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8458200" cy="4876800"/>
          </a:xfrm>
        </p:spPr>
        <p:txBody>
          <a:bodyPr/>
          <a:lstStyle/>
          <a:p>
            <a:pPr marL="0" indent="0">
              <a:buNone/>
            </a:pPr>
            <a:r>
              <a:rPr lang="en-US" b="1" dirty="0" smtClean="0">
                <a:solidFill>
                  <a:schemeClr val="accent2"/>
                </a:solidFill>
                <a:effectLst>
                  <a:outerShdw blurRad="38100" dist="38100" dir="2700000" algn="tl">
                    <a:srgbClr val="000000">
                      <a:alpha val="43137"/>
                    </a:srgbClr>
                  </a:outerShdw>
                </a:effectLst>
              </a:rPr>
              <a:t>1a)  </a:t>
            </a:r>
            <a:r>
              <a:rPr lang="en-US" b="1" dirty="0" smtClean="0">
                <a:effectLst>
                  <a:outerShdw blurRad="38100" dist="38100" dir="2700000" algn="tl">
                    <a:srgbClr val="000000">
                      <a:alpha val="43137"/>
                    </a:srgbClr>
                  </a:outerShdw>
                </a:effectLst>
              </a:rPr>
              <a:t>Early Advent:</a:t>
            </a:r>
            <a:r>
              <a:rPr lang="en-US" dirty="0" smtClean="0">
                <a:effectLst>
                  <a:outerShdw blurRad="38100" dist="38100" dir="2700000" algn="tl">
                    <a:srgbClr val="000000">
                      <a:alpha val="43137"/>
                    </a:srgbClr>
                  </a:outerShdw>
                </a:effectLst>
              </a:rPr>
              <a:t>  OT Prophecies</a:t>
            </a:r>
            <a:r>
              <a:rPr lang="en-US" sz="2800" dirty="0" smtClean="0">
                <a:effectLst>
                  <a:outerShdw blurRad="38100" dist="38100" dir="2700000" algn="tl">
                    <a:srgbClr val="000000">
                      <a:alpha val="43137"/>
                    </a:srgbClr>
                  </a:outerShdw>
                </a:effectLst>
              </a:rPr>
              <a:t>, esp. from </a:t>
            </a:r>
            <a:r>
              <a:rPr lang="en-US" dirty="0" smtClean="0">
                <a:effectLst>
                  <a:outerShdw blurRad="38100" dist="38100" dir="2700000" algn="tl">
                    <a:srgbClr val="000000">
                      <a:alpha val="43137"/>
                    </a:srgbClr>
                  </a:outerShdw>
                </a:effectLst>
              </a:rPr>
              <a:t>Isaiah</a:t>
            </a:r>
            <a:br>
              <a:rPr lang="en-US" dirty="0" smtClean="0">
                <a:effectLst>
                  <a:outerShdw blurRad="38100" dist="38100" dir="2700000" algn="tl">
                    <a:srgbClr val="000000">
                      <a:alpha val="43137"/>
                    </a:srgbClr>
                  </a:outerShdw>
                </a:effectLst>
              </a:rPr>
            </a:br>
            <a:r>
              <a:rPr lang="en-US" sz="2400" dirty="0"/>
              <a:t>	</a:t>
            </a:r>
            <a:r>
              <a:rPr lang="en-US" sz="2400" dirty="0" smtClean="0">
                <a:effectLst>
                  <a:outerShdw blurRad="38100" dist="38100" dir="2700000" algn="tl">
                    <a:srgbClr val="000000">
                      <a:alpha val="43137"/>
                    </a:srgbClr>
                  </a:outerShdw>
                </a:effectLst>
              </a:rPr>
              <a:t>Nine Weekdays (Mon-Wed):  </a:t>
            </a:r>
            <a:r>
              <a:rPr lang="en-US" sz="2800" dirty="0" smtClean="0">
                <a:effectLst>
                  <a:outerShdw blurRad="38100" dist="38100" dir="2700000" algn="tl">
                    <a:srgbClr val="000000">
                      <a:alpha val="43137"/>
                    </a:srgbClr>
                  </a:outerShdw>
                </a:effectLst>
              </a:rPr>
              <a:t>Nov. 30 – Dec. 9, 2020</a:t>
            </a:r>
          </a:p>
          <a:p>
            <a:pPr marL="0" indent="0">
              <a:spcBef>
                <a:spcPts val="2400"/>
              </a:spcBef>
              <a:buNone/>
            </a:pPr>
            <a:r>
              <a:rPr lang="en-US" b="1" dirty="0" smtClean="0">
                <a:solidFill>
                  <a:schemeClr val="accent2"/>
                </a:solidFill>
                <a:effectLst>
                  <a:outerShdw blurRad="38100" dist="38100" dir="2700000" algn="tl">
                    <a:srgbClr val="000000">
                      <a:alpha val="43137"/>
                    </a:srgbClr>
                  </a:outerShdw>
                </a:effectLst>
              </a:rPr>
              <a:t>1b)  </a:t>
            </a:r>
            <a:r>
              <a:rPr lang="en-US" b="1" dirty="0" smtClean="0">
                <a:effectLst>
                  <a:outerShdw blurRad="38100" dist="38100" dir="2700000" algn="tl">
                    <a:srgbClr val="000000">
                      <a:alpha val="43137"/>
                    </a:srgbClr>
                  </a:outerShdw>
                </a:effectLst>
              </a:rPr>
              <a:t>Middle Advent:</a:t>
            </a:r>
            <a:r>
              <a:rPr lang="en-US" dirty="0" smtClean="0">
                <a:effectLst>
                  <a:outerShdw blurRad="38100" dist="38100" dir="2700000" algn="tl">
                    <a:srgbClr val="000000">
                      <a:alpha val="43137"/>
                    </a:srgbClr>
                  </a:outerShdw>
                </a:effectLst>
              </a:rPr>
              <a:t>  John (Baptist) the Precursor</a:t>
            </a:r>
            <a:br>
              <a:rPr lang="en-US" dirty="0" smtClean="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Thurs, Dec. 10,</a:t>
            </a:r>
            <a:r>
              <a:rPr lang="en-US" sz="2000" dirty="0" smtClean="0">
                <a:effectLst>
                  <a:outerShdw blurRad="38100" dist="38100" dir="2700000" algn="tl">
                    <a:srgbClr val="000000">
                      <a:alpha val="43137"/>
                    </a:srgbClr>
                  </a:outerShdw>
                </a:effectLst>
              </a:rPr>
              <a:t>   to Wed, </a:t>
            </a:r>
            <a:r>
              <a:rPr lang="en-US" sz="2800" dirty="0" smtClean="0">
                <a:effectLst>
                  <a:outerShdw blurRad="38100" dist="38100" dir="2700000" algn="tl">
                    <a:srgbClr val="000000">
                      <a:alpha val="43137"/>
                    </a:srgbClr>
                  </a:outerShdw>
                </a:effectLst>
              </a:rPr>
              <a:t>Dec. 16, 2020</a:t>
            </a:r>
          </a:p>
          <a:p>
            <a:pPr marL="0" indent="0">
              <a:spcBef>
                <a:spcPts val="2400"/>
              </a:spcBef>
              <a:buNone/>
            </a:pPr>
            <a:r>
              <a:rPr lang="en-US" b="1" dirty="0" smtClean="0">
                <a:solidFill>
                  <a:schemeClr val="accent2"/>
                </a:solidFill>
                <a:effectLst>
                  <a:outerShdw blurRad="38100" dist="38100" dir="2700000" algn="tl">
                    <a:srgbClr val="000000">
                      <a:alpha val="43137"/>
                    </a:srgbClr>
                  </a:outerShdw>
                </a:effectLst>
              </a:rPr>
              <a:t>  2)  </a:t>
            </a:r>
            <a:r>
              <a:rPr lang="en-US" b="1" dirty="0" smtClean="0">
                <a:effectLst>
                  <a:outerShdw blurRad="38100" dist="38100" dir="2700000" algn="tl">
                    <a:srgbClr val="000000">
                      <a:alpha val="43137"/>
                    </a:srgbClr>
                  </a:outerShdw>
                </a:effectLst>
              </a:rPr>
              <a:t>Late Advent:</a:t>
            </a:r>
            <a:r>
              <a:rPr lang="en-US" dirty="0" smtClean="0">
                <a:effectLst>
                  <a:outerShdw blurRad="38100" dist="38100" dir="2700000" algn="tl">
                    <a:srgbClr val="000000">
                      <a:alpha val="43137"/>
                    </a:srgbClr>
                  </a:outerShdw>
                </a:effectLst>
              </a:rPr>
              <a:t>  Events just before Jesus’ Birth</a:t>
            </a:r>
          </a:p>
          <a:p>
            <a:pPr marL="0" indent="0">
              <a:buNone/>
            </a:pPr>
            <a:r>
              <a:rPr lang="en-US" dirty="0">
                <a:effectLst>
                  <a:outerShdw blurRad="38100" dist="38100" dir="2700000" algn="tl">
                    <a:srgbClr val="000000">
                      <a:alpha val="43137"/>
                    </a:srgbClr>
                  </a:outerShdw>
                </a:effectLst>
              </a:rPr>
              <a:t>	</a:t>
            </a:r>
            <a:r>
              <a:rPr lang="en-US" sz="2000" dirty="0" smtClean="0"/>
              <a:t>Thurs-Thurs, </a:t>
            </a:r>
            <a:r>
              <a:rPr lang="en-US" sz="2800" dirty="0" smtClean="0">
                <a:effectLst>
                  <a:outerShdw blurRad="38100" dist="38100" dir="2700000" algn="tl">
                    <a:srgbClr val="000000">
                      <a:alpha val="43137"/>
                    </a:srgbClr>
                  </a:outerShdw>
                </a:effectLst>
              </a:rPr>
              <a:t>Dec</a:t>
            </a:r>
            <a:r>
              <a:rPr lang="en-US" sz="2800"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17 </a:t>
            </a:r>
            <a:r>
              <a:rPr lang="en-US" sz="2800"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24, 2020</a:t>
            </a:r>
            <a:r>
              <a:rPr lang="en-US" sz="2000" dirty="0" smtClean="0">
                <a:effectLst>
                  <a:outerShdw blurRad="38100" dist="38100" dir="2700000" algn="tl">
                    <a:srgbClr val="000000">
                      <a:alpha val="43137"/>
                    </a:srgbClr>
                  </a:outerShdw>
                </a:effectLst>
              </a:rPr>
              <a:t>  (except Sun, Dec. 20)</a:t>
            </a:r>
          </a:p>
          <a:p>
            <a:pPr marL="0" indent="0" algn="ctr">
              <a:spcBef>
                <a:spcPts val="2400"/>
              </a:spcBef>
              <a:buNone/>
            </a:pPr>
            <a:r>
              <a:rPr lang="en-US" sz="2000" b="1" dirty="0" smtClean="0"/>
              <a:t>Note: </a:t>
            </a:r>
            <a:r>
              <a:rPr lang="en-US" sz="2000" dirty="0" smtClean="0"/>
              <a:t>This division applies </a:t>
            </a:r>
            <a:r>
              <a:rPr lang="en-US" sz="2000" b="1" i="1" dirty="0" smtClean="0"/>
              <a:t>both</a:t>
            </a:r>
            <a:r>
              <a:rPr lang="en-US" sz="2000" dirty="0" smtClean="0"/>
              <a:t> to the </a:t>
            </a:r>
            <a:r>
              <a:rPr lang="en-US" sz="2000" u="sng" dirty="0" smtClean="0"/>
              <a:t>Sunday</a:t>
            </a:r>
            <a:r>
              <a:rPr lang="en-US" sz="2000" dirty="0" smtClean="0"/>
              <a:t> readings </a:t>
            </a:r>
            <a:r>
              <a:rPr lang="en-US" sz="2000" b="1" i="1" dirty="0" smtClean="0"/>
              <a:t>and</a:t>
            </a:r>
            <a:r>
              <a:rPr lang="en-US" sz="2000" dirty="0" smtClean="0"/>
              <a:t> to the </a:t>
            </a:r>
            <a:r>
              <a:rPr lang="en-US" sz="2000" u="sng" dirty="0" smtClean="0"/>
              <a:t>Weekday</a:t>
            </a:r>
            <a:r>
              <a:rPr lang="en-US" sz="2000" dirty="0" smtClean="0"/>
              <a:t> readings.</a:t>
            </a:r>
          </a:p>
        </p:txBody>
      </p:sp>
      <p:sp>
        <p:nvSpPr>
          <p:cNvPr id="3" name="Title 2"/>
          <p:cNvSpPr>
            <a:spLocks noGrp="1"/>
          </p:cNvSpPr>
          <p:nvPr>
            <p:ph type="title"/>
          </p:nvPr>
        </p:nvSpPr>
        <p:spPr>
          <a:xfrm>
            <a:off x="381000" y="152400"/>
            <a:ext cx="8458200" cy="990600"/>
          </a:xfrm>
        </p:spPr>
        <p:txBody>
          <a:bodyPr>
            <a:normAutofit/>
          </a:bodyPr>
          <a:lstStyle/>
          <a:p>
            <a:r>
              <a:rPr lang="en-US" dirty="0" smtClean="0">
                <a:effectLst>
                  <a:outerShdw blurRad="38100" dist="38100" dir="2700000" algn="tl">
                    <a:srgbClr val="000000">
                      <a:alpha val="43137"/>
                    </a:srgbClr>
                  </a:outerShdw>
                </a:effectLst>
              </a:rPr>
              <a:t>Advent 2020 Overview:  Three Parts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8782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smtClean="0">
              <a:effectLst>
                <a:outerShdw blurRad="38100" dist="38100" dir="2700000" algn="tl">
                  <a:srgbClr val="000000">
                    <a:alpha val="43137"/>
                  </a:srgbClr>
                </a:outerShdw>
              </a:effectLst>
            </a:endParaRPr>
          </a:p>
          <a:p>
            <a:pPr marL="0" indent="0">
              <a:buNone/>
            </a:pPr>
            <a:r>
              <a:rPr lang="en-US" dirty="0" smtClean="0">
                <a:effectLst>
                  <a:outerShdw blurRad="38100" dist="38100" dir="2700000" algn="tl">
                    <a:srgbClr val="000000">
                      <a:alpha val="43137"/>
                    </a:srgbClr>
                  </a:outerShdw>
                </a:effectLst>
              </a:rPr>
              <a:t>Until Wednesday of the 2</a:t>
            </a:r>
            <a:r>
              <a:rPr lang="en-US" baseline="30000" dirty="0" smtClean="0">
                <a:effectLst>
                  <a:outerShdw blurRad="38100" dist="38100" dir="2700000" algn="tl">
                    <a:srgbClr val="000000">
                      <a:alpha val="43137"/>
                    </a:srgbClr>
                  </a:outerShdw>
                </a:effectLst>
              </a:rPr>
              <a:t>nd</a:t>
            </a:r>
            <a:r>
              <a:rPr lang="en-US" dirty="0" smtClean="0">
                <a:effectLst>
                  <a:outerShdw blurRad="38100" dist="38100" dir="2700000" algn="tl">
                    <a:srgbClr val="000000">
                      <a:alpha val="43137"/>
                    </a:srgbClr>
                  </a:outerShdw>
                </a:effectLst>
              </a:rPr>
              <a:t> Week of Advent</a:t>
            </a:r>
          </a:p>
          <a:p>
            <a:r>
              <a:rPr lang="en-US" b="1" dirty="0" smtClean="0">
                <a:solidFill>
                  <a:schemeClr val="accent5">
                    <a:lumMod val="40000"/>
                    <a:lumOff val="60000"/>
                  </a:schemeClr>
                </a:solidFill>
                <a:effectLst>
                  <a:outerShdw blurRad="38100" dist="38100" dir="2700000" algn="tl">
                    <a:srgbClr val="000000">
                      <a:alpha val="43137"/>
                    </a:srgbClr>
                  </a:outerShdw>
                </a:effectLst>
              </a:rPr>
              <a:t>First Reading: </a:t>
            </a:r>
            <a:r>
              <a:rPr lang="en-US" dirty="0" smtClean="0">
                <a:effectLst>
                  <a:outerShdw blurRad="38100" dist="38100" dir="2700000" algn="tl">
                    <a:srgbClr val="000000">
                      <a:alpha val="43137"/>
                    </a:srgbClr>
                  </a:outerShdw>
                </a:effectLst>
              </a:rPr>
              <a:t>Key Prophecies from Isaiah</a:t>
            </a:r>
          </a:p>
          <a:p>
            <a:pPr lvl="1"/>
            <a:r>
              <a:rPr lang="en-US" sz="2800" dirty="0" smtClean="0">
                <a:effectLst>
                  <a:outerShdw blurRad="38100" dist="38100" dir="2700000" algn="tl">
                    <a:srgbClr val="000000">
                      <a:alpha val="43137"/>
                    </a:srgbClr>
                  </a:outerShdw>
                </a:effectLst>
              </a:rPr>
              <a:t>Responsorial Psalm: thematically related</a:t>
            </a:r>
          </a:p>
          <a:p>
            <a:r>
              <a:rPr lang="en-US" b="1" dirty="0" smtClean="0">
                <a:solidFill>
                  <a:schemeClr val="accent5">
                    <a:lumMod val="40000"/>
                    <a:lumOff val="60000"/>
                  </a:schemeClr>
                </a:solidFill>
                <a:effectLst>
                  <a:outerShdw blurRad="38100" dist="38100" dir="2700000" algn="tl">
                    <a:srgbClr val="000000">
                      <a:alpha val="43137"/>
                    </a:srgbClr>
                  </a:outerShdw>
                </a:effectLst>
              </a:rPr>
              <a:t>Gospels: </a:t>
            </a:r>
            <a:r>
              <a:rPr lang="en-US" dirty="0" smtClean="0">
                <a:effectLst>
                  <a:outerShdw blurRad="38100" dist="38100" dir="2700000" algn="tl">
                    <a:srgbClr val="000000">
                      <a:alpha val="43137"/>
                    </a:srgbClr>
                  </a:outerShdw>
                </a:effectLst>
              </a:rPr>
              <a:t>How Jesus Fulfills Those Prophecies</a:t>
            </a:r>
          </a:p>
          <a:p>
            <a:pPr lvl="1"/>
            <a:r>
              <a:rPr lang="en-US" dirty="0" smtClean="0">
                <a:effectLst>
                  <a:outerShdw blurRad="38100" dist="38100" dir="2700000" algn="tl">
                    <a:srgbClr val="000000">
                      <a:alpha val="43137"/>
                    </a:srgbClr>
                  </a:outerShdw>
                </a:effectLst>
              </a:rPr>
              <a:t>Alleluia Verse: related</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lstStyle/>
          <a:p>
            <a:r>
              <a:rPr lang="en-US" dirty="0" smtClean="0">
                <a:effectLst>
                  <a:outerShdw blurRad="38100" dist="38100" dir="2700000" algn="tl">
                    <a:srgbClr val="000000">
                      <a:alpha val="43137"/>
                    </a:srgbClr>
                  </a:outerShdw>
                </a:effectLst>
              </a:rPr>
              <a:t>Early Advent:  First Nine Days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378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smtClean="0">
              <a:effectLst>
                <a:outerShdw blurRad="38100" dist="38100" dir="2700000" algn="tl">
                  <a:srgbClr val="000000">
                    <a:alpha val="43137"/>
                  </a:srgbClr>
                </a:outerShdw>
              </a:effectLst>
            </a:endParaRPr>
          </a:p>
          <a:p>
            <a:pPr marL="0" indent="0">
              <a:buNone/>
            </a:pPr>
            <a:r>
              <a:rPr lang="en-US" dirty="0" smtClean="0">
                <a:effectLst>
                  <a:outerShdw blurRad="38100" dist="38100" dir="2700000" algn="tl">
                    <a:srgbClr val="000000">
                      <a:alpha val="43137"/>
                    </a:srgbClr>
                  </a:outerShdw>
                </a:effectLst>
              </a:rPr>
              <a:t>Weekdays starting 2</a:t>
            </a:r>
            <a:r>
              <a:rPr lang="en-US" baseline="30000" dirty="0" smtClean="0">
                <a:effectLst>
                  <a:outerShdw blurRad="38100" dist="38100" dir="2700000" algn="tl">
                    <a:srgbClr val="000000">
                      <a:alpha val="43137"/>
                    </a:srgbClr>
                  </a:outerShdw>
                </a:effectLst>
              </a:rPr>
              <a:t>nd</a:t>
            </a:r>
            <a:r>
              <a:rPr lang="en-US" dirty="0" smtClean="0">
                <a:effectLst>
                  <a:outerShdw blurRad="38100" dist="38100" dir="2700000" algn="tl">
                    <a:srgbClr val="000000">
                      <a:alpha val="43137"/>
                    </a:srgbClr>
                  </a:outerShdw>
                </a:effectLst>
              </a:rPr>
              <a:t> Week Thursday</a:t>
            </a:r>
          </a:p>
          <a:p>
            <a:r>
              <a:rPr lang="en-US" b="1" dirty="0" smtClean="0">
                <a:solidFill>
                  <a:schemeClr val="accent5">
                    <a:lumMod val="40000"/>
                    <a:lumOff val="60000"/>
                  </a:schemeClr>
                </a:solidFill>
                <a:effectLst>
                  <a:outerShdw blurRad="38100" dist="38100" dir="2700000" algn="tl">
                    <a:srgbClr val="000000">
                      <a:alpha val="43137"/>
                    </a:srgbClr>
                  </a:outerShdw>
                </a:effectLst>
              </a:rPr>
              <a:t>First Reading: </a:t>
            </a:r>
            <a:r>
              <a:rPr lang="en-US" dirty="0" smtClean="0">
                <a:effectLst>
                  <a:outerShdw blurRad="38100" dist="38100" dir="2700000" algn="tl">
                    <a:srgbClr val="000000">
                      <a:alpha val="43137"/>
                    </a:srgbClr>
                  </a:outerShdw>
                </a:effectLst>
              </a:rPr>
              <a:t>more texts from Isaiah</a:t>
            </a:r>
          </a:p>
          <a:p>
            <a:pPr lvl="1"/>
            <a:r>
              <a:rPr lang="en-US" sz="2000" b="1" dirty="0" smtClean="0">
                <a:effectLst>
                  <a:outerShdw blurRad="38100" dist="38100" dir="2700000" algn="tl">
                    <a:srgbClr val="000000">
                      <a:alpha val="43137"/>
                    </a:srgbClr>
                  </a:outerShdw>
                </a:effectLst>
              </a:rPr>
              <a:t>Responsorial: </a:t>
            </a:r>
            <a:r>
              <a:rPr lang="en-US" sz="2000" dirty="0" smtClean="0">
                <a:effectLst>
                  <a:outerShdw blurRad="38100" dist="38100" dir="2700000" algn="tl">
                    <a:srgbClr val="000000">
                      <a:alpha val="43137"/>
                    </a:srgbClr>
                  </a:outerShdw>
                </a:effectLst>
              </a:rPr>
              <a:t>still thematically related</a:t>
            </a:r>
          </a:p>
          <a:p>
            <a:r>
              <a:rPr lang="en-US" b="1" dirty="0" smtClean="0">
                <a:solidFill>
                  <a:schemeClr val="accent5">
                    <a:lumMod val="40000"/>
                    <a:lumOff val="60000"/>
                  </a:schemeClr>
                </a:solidFill>
                <a:effectLst>
                  <a:outerShdw blurRad="38100" dist="38100" dir="2700000" algn="tl">
                    <a:srgbClr val="000000">
                      <a:alpha val="43137"/>
                    </a:srgbClr>
                  </a:outerShdw>
                </a:effectLst>
              </a:rPr>
              <a:t>Gospel: </a:t>
            </a:r>
            <a:r>
              <a:rPr lang="en-US" dirty="0" smtClean="0">
                <a:effectLst>
                  <a:outerShdw blurRad="38100" dist="38100" dir="2700000" algn="tl">
                    <a:srgbClr val="000000">
                      <a:alpha val="43137"/>
                    </a:srgbClr>
                  </a:outerShdw>
                </a:effectLst>
              </a:rPr>
              <a:t>John the Baptist</a:t>
            </a:r>
          </a:p>
          <a:p>
            <a:pPr lvl="1"/>
            <a:r>
              <a:rPr lang="en-US" dirty="0" smtClean="0">
                <a:effectLst>
                  <a:outerShdw blurRad="38100" dist="38100" dir="2700000" algn="tl">
                    <a:srgbClr val="000000">
                      <a:alpha val="43137"/>
                    </a:srgbClr>
                  </a:outerShdw>
                </a:effectLst>
              </a:rPr>
              <a:t>All the Gospel texts about J.B. after Jesus’ baptism,</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except for the death/beheading of J.B.</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lstStyle/>
          <a:p>
            <a:r>
              <a:rPr lang="en-US" dirty="0" smtClean="0">
                <a:effectLst>
                  <a:outerShdw blurRad="38100" dist="38100" dir="2700000" algn="tl">
                    <a:srgbClr val="000000">
                      <a:alpha val="43137"/>
                    </a:srgbClr>
                  </a:outerShdw>
                </a:effectLst>
              </a:rPr>
              <a:t>Middle Advent:  Up to Dec. 16</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3207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4"/>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Final “Octave” </a:t>
            </a:r>
            <a:r>
              <a:rPr lang="en-US" dirty="0" smtClean="0">
                <a:effectLst>
                  <a:outerShdw blurRad="38100" dist="38100" dir="2700000" algn="tl">
                    <a:srgbClr val="000000">
                      <a:alpha val="43137"/>
                    </a:srgbClr>
                  </a:outerShdw>
                </a:effectLst>
              </a:rPr>
              <a:t>before Christmas</a:t>
            </a:r>
          </a:p>
          <a:p>
            <a:pPr lvl="1"/>
            <a:r>
              <a:rPr lang="en-US" sz="2400" dirty="0" smtClean="0">
                <a:effectLst>
                  <a:outerShdw blurRad="38100" dist="38100" dir="2700000" algn="tl">
                    <a:srgbClr val="000000">
                      <a:alpha val="43137"/>
                    </a:srgbClr>
                  </a:outerShdw>
                </a:effectLst>
              </a:rPr>
              <a:t>Eight days: always begin Dec. 17, no matter what weekday it is.</a:t>
            </a:r>
          </a:p>
          <a:p>
            <a:pPr lvl="1"/>
            <a:r>
              <a:rPr lang="en-US" sz="2400" dirty="0" smtClean="0">
                <a:effectLst>
                  <a:outerShdw blurRad="38100" dist="38100" dir="2700000" algn="tl">
                    <a:srgbClr val="000000">
                      <a:alpha val="43137"/>
                    </a:srgbClr>
                  </a:outerShdw>
                </a:effectLst>
              </a:rPr>
              <a:t>Thus, some weekdays of 3</a:t>
            </a:r>
            <a:r>
              <a:rPr lang="en-US" sz="2400" baseline="30000" dirty="0" smtClean="0">
                <a:effectLst>
                  <a:outerShdw blurRad="38100" dist="38100" dir="2700000" algn="tl">
                    <a:srgbClr val="000000">
                      <a:alpha val="43137"/>
                    </a:srgbClr>
                  </a:outerShdw>
                </a:effectLst>
              </a:rPr>
              <a:t>rd</a:t>
            </a:r>
            <a:r>
              <a:rPr lang="en-US" sz="2400" dirty="0" smtClean="0">
                <a:effectLst>
                  <a:outerShdw blurRad="38100" dist="38100" dir="2700000" algn="tl">
                    <a:srgbClr val="000000">
                      <a:alpha val="43137"/>
                    </a:srgbClr>
                  </a:outerShdw>
                </a:effectLst>
              </a:rPr>
              <a:t> Week of Advent may be dropped.</a:t>
            </a:r>
          </a:p>
          <a:p>
            <a:pPr lvl="3"/>
            <a:endParaRPr lang="en-US" sz="1600" dirty="0" smtClean="0">
              <a:effectLst>
                <a:outerShdw blurRad="38100" dist="38100" dir="2700000" algn="tl">
                  <a:srgbClr val="000000">
                    <a:alpha val="43137"/>
                  </a:srgbClr>
                </a:outerShdw>
              </a:effectLst>
            </a:endParaRPr>
          </a:p>
          <a:p>
            <a:r>
              <a:rPr lang="en-US" sz="3000" b="1" dirty="0" smtClean="0">
                <a:solidFill>
                  <a:schemeClr val="accent5">
                    <a:lumMod val="40000"/>
                    <a:lumOff val="60000"/>
                  </a:schemeClr>
                </a:solidFill>
                <a:effectLst>
                  <a:outerShdw blurRad="38100" dist="38100" dir="2700000" algn="tl">
                    <a:srgbClr val="000000">
                      <a:alpha val="43137"/>
                    </a:srgbClr>
                  </a:outerShdw>
                </a:effectLst>
              </a:rPr>
              <a:t>Gospel:  </a:t>
            </a:r>
            <a:r>
              <a:rPr lang="en-US" sz="3000" dirty="0" smtClean="0">
                <a:effectLst>
                  <a:outerShdw blurRad="38100" dist="38100" dir="2700000" algn="tl">
                    <a:srgbClr val="000000">
                      <a:alpha val="43137"/>
                    </a:srgbClr>
                  </a:outerShdw>
                </a:effectLst>
              </a:rPr>
              <a:t>Events just before the Lord’s birth</a:t>
            </a:r>
          </a:p>
          <a:p>
            <a:pPr lvl="1"/>
            <a:r>
              <a:rPr lang="en-US" sz="2400" b="1" dirty="0" smtClean="0">
                <a:effectLst>
                  <a:outerShdw blurRad="38100" dist="38100" dir="2700000" algn="tl">
                    <a:srgbClr val="000000">
                      <a:alpha val="43137"/>
                    </a:srgbClr>
                  </a:outerShdw>
                </a:effectLst>
              </a:rPr>
              <a:t>Matt 1:1-25 </a:t>
            </a:r>
            <a:r>
              <a:rPr lang="en-US" sz="2400" dirty="0" smtClean="0">
                <a:effectLst>
                  <a:outerShdw blurRad="38100" dist="38100" dir="2700000" algn="tl">
                    <a:srgbClr val="000000">
                      <a:alpha val="43137"/>
                    </a:srgbClr>
                  </a:outerShdw>
                </a:effectLst>
              </a:rPr>
              <a:t>– divided into two parts, for Dec. 17 &amp; 18</a:t>
            </a:r>
          </a:p>
          <a:p>
            <a:pPr lvl="2"/>
            <a:r>
              <a:rPr lang="en-US" sz="2000" dirty="0" smtClean="0"/>
              <a:t>Roman Ordo prescribes vv.1-24;  but USA Lectionary also includes v.25.</a:t>
            </a:r>
            <a:endParaRPr lang="en-US" sz="2000" dirty="0" smtClean="0">
              <a:effectLst>
                <a:outerShdw blurRad="38100" dist="38100" dir="2700000" algn="tl">
                  <a:srgbClr val="000000">
                    <a:alpha val="43137"/>
                  </a:srgbClr>
                </a:outerShdw>
              </a:effectLst>
            </a:endParaRPr>
          </a:p>
          <a:p>
            <a:pPr lvl="1"/>
            <a:r>
              <a:rPr lang="en-US" sz="2400" b="1" dirty="0" smtClean="0">
                <a:effectLst>
                  <a:outerShdw blurRad="38100" dist="38100" dir="2700000" algn="tl">
                    <a:srgbClr val="000000">
                      <a:alpha val="43137"/>
                    </a:srgbClr>
                  </a:outerShdw>
                </a:effectLst>
              </a:rPr>
              <a:t>Luke 1:1-79 </a:t>
            </a:r>
            <a:r>
              <a:rPr lang="en-US" sz="2400" dirty="0" smtClean="0">
                <a:effectLst>
                  <a:outerShdw blurRad="38100" dist="38100" dir="2700000" algn="tl">
                    <a:srgbClr val="000000">
                      <a:alpha val="43137"/>
                    </a:srgbClr>
                  </a:outerShdw>
                </a:effectLst>
              </a:rPr>
              <a:t>– divided into six parts, for Dec. 19-24</a:t>
            </a:r>
          </a:p>
          <a:p>
            <a:pPr lvl="2"/>
            <a:r>
              <a:rPr lang="en-US" sz="2000" dirty="0" smtClean="0"/>
              <a:t>Luke </a:t>
            </a:r>
            <a:r>
              <a:rPr lang="en-US" sz="2000" b="1" i="1" dirty="0" smtClean="0"/>
              <a:t>intertwines </a:t>
            </a:r>
            <a:r>
              <a:rPr lang="en-US" sz="2000" dirty="0" smtClean="0"/>
              <a:t>the stories of the births of </a:t>
            </a:r>
            <a:r>
              <a:rPr lang="en-US" sz="2000" i="1" dirty="0" smtClean="0"/>
              <a:t>John the Baptist </a:t>
            </a:r>
            <a:r>
              <a:rPr lang="en-US" sz="2000" dirty="0" smtClean="0"/>
              <a:t>and of </a:t>
            </a:r>
            <a:r>
              <a:rPr lang="en-US" sz="2000" i="1" dirty="0" smtClean="0"/>
              <a:t>Jesus </a:t>
            </a:r>
          </a:p>
          <a:p>
            <a:pPr lvl="4"/>
            <a:endParaRPr lang="en-US" sz="1400" i="1" dirty="0" smtClean="0"/>
          </a:p>
          <a:p>
            <a:r>
              <a:rPr lang="en-US" dirty="0" smtClean="0">
                <a:solidFill>
                  <a:schemeClr val="accent5">
                    <a:lumMod val="40000"/>
                    <a:lumOff val="60000"/>
                  </a:schemeClr>
                </a:solidFill>
                <a:effectLst>
                  <a:outerShdw blurRad="38100" dist="38100" dir="2700000" algn="tl">
                    <a:srgbClr val="000000">
                      <a:alpha val="43137"/>
                    </a:srgbClr>
                  </a:outerShdw>
                </a:effectLst>
              </a:rPr>
              <a:t>Alleluia Verse:</a:t>
            </a:r>
            <a:r>
              <a:rPr lang="en-US" dirty="0" smtClean="0">
                <a:solidFill>
                  <a:schemeClr val="accent5">
                    <a:lumMod val="40000"/>
                    <a:lumOff val="60000"/>
                  </a:schemeClr>
                </a:solidFill>
              </a:rPr>
              <a:t>  </a:t>
            </a:r>
            <a:r>
              <a:rPr lang="en-US" b="1" dirty="0" smtClean="0">
                <a:solidFill>
                  <a:schemeClr val="accent5">
                    <a:lumMod val="40000"/>
                    <a:lumOff val="60000"/>
                  </a:schemeClr>
                </a:solidFill>
              </a:rPr>
              <a:t>“O Antiphons”</a:t>
            </a:r>
          </a:p>
          <a:p>
            <a:pPr lvl="1"/>
            <a:r>
              <a:rPr lang="en-US" sz="2400" dirty="0" smtClean="0">
                <a:effectLst>
                  <a:outerShdw blurRad="38100" dist="38100" dir="2700000" algn="tl">
                    <a:srgbClr val="000000">
                      <a:alpha val="43137"/>
                    </a:srgbClr>
                  </a:outerShdw>
                </a:effectLst>
              </a:rPr>
              <a:t>Slightly different order than “O Come, O Come, Emmanuel” hymn</a:t>
            </a:r>
          </a:p>
        </p:txBody>
      </p:sp>
      <p:sp>
        <p:nvSpPr>
          <p:cNvPr id="3" name="Title 2"/>
          <p:cNvSpPr>
            <a:spLocks noGrp="1"/>
          </p:cNvSpPr>
          <p:nvPr>
            <p:ph type="title"/>
          </p:nvPr>
        </p:nvSpPr>
        <p:spPr/>
        <p:txBody>
          <a:bodyPr/>
          <a:lstStyle/>
          <a:p>
            <a:r>
              <a:rPr lang="en-US" dirty="0" smtClean="0">
                <a:effectLst>
                  <a:outerShdw blurRad="38100" dist="38100" dir="2700000" algn="tl">
                    <a:srgbClr val="000000">
                      <a:alpha val="43137"/>
                    </a:srgbClr>
                  </a:outerShdw>
                </a:effectLst>
              </a:rPr>
              <a:t>Late Advent:  Dec. 17-24</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83226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077200" cy="5105400"/>
          </a:xfrm>
        </p:spPr>
        <p:txBody>
          <a:bodyPr>
            <a:noAutofit/>
          </a:bodyPr>
          <a:lstStyle/>
          <a:p>
            <a:r>
              <a:rPr lang="en-US" sz="2400" b="1" dirty="0"/>
              <a:t>Lectionary </a:t>
            </a:r>
            <a:r>
              <a:rPr lang="en-US" sz="2400" b="1" dirty="0" smtClean="0"/>
              <a:t>Note</a:t>
            </a:r>
            <a:r>
              <a:rPr lang="en-US" sz="1800" dirty="0" smtClean="0"/>
              <a:t> (at #173): </a:t>
            </a:r>
            <a:r>
              <a:rPr lang="en-US" sz="2400" dirty="0"/>
              <a:t/>
            </a:r>
            <a:br>
              <a:rPr lang="en-US" sz="2400" dirty="0"/>
            </a:br>
            <a:r>
              <a:rPr lang="en-US" sz="2000" dirty="0" smtClean="0"/>
              <a:t>“The </a:t>
            </a:r>
            <a:r>
              <a:rPr lang="en-US" sz="2000" dirty="0"/>
              <a:t>psalm as a rule is drawn from the Lectionary because the individual psalm texts are directly connected with the individual readings: the choice of psalm depends therefore on the readings</a:t>
            </a:r>
            <a:r>
              <a:rPr lang="en-US" sz="2000" dirty="0" smtClean="0"/>
              <a:t>.  Nevertheless</a:t>
            </a:r>
            <a:r>
              <a:rPr lang="en-US" sz="2000" dirty="0"/>
              <a:t>, in order that the people may be able to join in the responsorial psalm more readily, some texts of responses and psalms have been chosen, according to the different seasons of the years and classes of saints, for optional use, whenever the psalm is sung, in place of the text corresponding to the reading</a:t>
            </a:r>
            <a:r>
              <a:rPr lang="en-US" sz="1600" dirty="0"/>
              <a:t> </a:t>
            </a:r>
            <a:r>
              <a:rPr lang="en-US" sz="1600" dirty="0" smtClean="0"/>
              <a:t> (</a:t>
            </a:r>
            <a:r>
              <a:rPr lang="en-US" sz="1600" dirty="0"/>
              <a:t>cf. </a:t>
            </a:r>
            <a:r>
              <a:rPr lang="en-US" sz="1600" i="1" dirty="0"/>
              <a:t>General Instruction of the Roman Missal</a:t>
            </a:r>
            <a:r>
              <a:rPr lang="en-US" sz="1600" dirty="0"/>
              <a:t>, n. 36</a:t>
            </a:r>
            <a:r>
              <a:rPr lang="en-US" sz="1600" dirty="0" smtClean="0"/>
              <a:t>).</a:t>
            </a:r>
            <a:r>
              <a:rPr lang="en-US" sz="2000" dirty="0" smtClean="0"/>
              <a:t>”</a:t>
            </a:r>
            <a:endParaRPr lang="en-US" sz="2000" dirty="0"/>
          </a:p>
          <a:p>
            <a:r>
              <a:rPr lang="en-US" sz="2400" b="1" dirty="0" smtClean="0"/>
              <a:t>Common Refrain for Advent:</a:t>
            </a:r>
          </a:p>
          <a:p>
            <a:pPr lvl="1"/>
            <a:r>
              <a:rPr lang="en-US" sz="2000" dirty="0" smtClean="0"/>
              <a:t>“Come</a:t>
            </a:r>
            <a:r>
              <a:rPr lang="en-US" sz="2000" dirty="0"/>
              <a:t>, O Lord, and set us free</a:t>
            </a:r>
            <a:r>
              <a:rPr lang="en-US" sz="2000" dirty="0" smtClean="0"/>
              <a:t>.”</a:t>
            </a:r>
          </a:p>
          <a:p>
            <a:r>
              <a:rPr lang="en-US" sz="2400" b="1" dirty="0" smtClean="0"/>
              <a:t>Common Psalms for Advent:</a:t>
            </a:r>
          </a:p>
          <a:p>
            <a:pPr marL="569913" lvl="1" indent="-204788">
              <a:buFont typeface="+mj-lt"/>
              <a:buAutoNum type="arabicPeriod"/>
            </a:pPr>
            <a:r>
              <a:rPr lang="en-US" sz="2000" dirty="0" smtClean="0"/>
              <a:t>Ps </a:t>
            </a:r>
            <a:r>
              <a:rPr lang="en-US" sz="2000" dirty="0"/>
              <a:t>25:4-5ab, 8-9, </a:t>
            </a:r>
            <a:r>
              <a:rPr lang="en-US" sz="2000" dirty="0" smtClean="0"/>
              <a:t>10+14 – “To </a:t>
            </a:r>
            <a:r>
              <a:rPr lang="en-US" sz="2000" dirty="0"/>
              <a:t>you, O Lord, I lift my soul</a:t>
            </a:r>
            <a:r>
              <a:rPr lang="en-US" sz="2000" dirty="0" smtClean="0"/>
              <a:t>.”</a:t>
            </a:r>
            <a:r>
              <a:rPr lang="en-US" sz="1200" dirty="0" smtClean="0"/>
              <a:t> </a:t>
            </a:r>
            <a:r>
              <a:rPr lang="en-US" sz="1200" dirty="0"/>
              <a:t>(v. 1)</a:t>
            </a:r>
            <a:endParaRPr lang="en-US" sz="2000" dirty="0"/>
          </a:p>
          <a:p>
            <a:pPr marL="569913" lvl="1" indent="-204788">
              <a:buFont typeface="+mj-lt"/>
              <a:buAutoNum type="arabicPeriod"/>
            </a:pPr>
            <a:r>
              <a:rPr lang="en-US" sz="2000" dirty="0" smtClean="0"/>
              <a:t>Ps </a:t>
            </a:r>
            <a:r>
              <a:rPr lang="en-US" sz="2000" dirty="0"/>
              <a:t>85:9ab+10, 11-12, </a:t>
            </a:r>
            <a:r>
              <a:rPr lang="en-US" sz="2000" dirty="0" smtClean="0"/>
              <a:t>13-14 – “Lord</a:t>
            </a:r>
            <a:r>
              <a:rPr lang="en-US" sz="2000" dirty="0"/>
              <a:t>, show us your mercy and love</a:t>
            </a:r>
            <a:r>
              <a:rPr lang="en-US" sz="2000" dirty="0" smtClean="0"/>
              <a:t>.”</a:t>
            </a:r>
            <a:r>
              <a:rPr lang="en-US" sz="1400" dirty="0" smtClean="0"/>
              <a:t> </a:t>
            </a:r>
            <a:r>
              <a:rPr lang="en-US" sz="1400" dirty="0"/>
              <a:t>(v. 8a)</a:t>
            </a:r>
            <a:endParaRPr lang="en-US" sz="2000" dirty="0"/>
          </a:p>
        </p:txBody>
      </p:sp>
      <p:sp>
        <p:nvSpPr>
          <p:cNvPr id="3" name="Title 2"/>
          <p:cNvSpPr>
            <a:spLocks noGrp="1"/>
          </p:cNvSpPr>
          <p:nvPr>
            <p:ph type="title"/>
          </p:nvPr>
        </p:nvSpPr>
        <p:spPr/>
        <p:txBody>
          <a:bodyPr/>
          <a:lstStyle/>
          <a:p>
            <a:r>
              <a:rPr lang="en-US" dirty="0" smtClean="0"/>
              <a:t>“Common” Texts for Advent</a:t>
            </a:r>
            <a:endParaRPr lang="en-US" dirty="0"/>
          </a:p>
        </p:txBody>
      </p:sp>
    </p:spTree>
    <p:extLst>
      <p:ext uri="{BB962C8B-B14F-4D97-AF65-F5344CB8AC3E}">
        <p14:creationId xmlns:p14="http://schemas.microsoft.com/office/powerpoint/2010/main" val="29037875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458200" cy="5562600"/>
          </a:xfrm>
        </p:spPr>
        <p:txBody>
          <a:bodyPr>
            <a:noAutofit/>
          </a:bodyPr>
          <a:lstStyle/>
          <a:p>
            <a:pPr marL="342900" indent="-342900">
              <a:spcBef>
                <a:spcPts val="400"/>
              </a:spcBef>
              <a:buSzPct val="95000"/>
              <a:buFont typeface="+mj-lt"/>
              <a:buAutoNum type="arabicPeriod"/>
            </a:pPr>
            <a:r>
              <a:rPr lang="en-US" sz="1800" dirty="0"/>
              <a:t>“Come and save us, LORD our God; let your face shine upon us that we may be saved.” </a:t>
            </a:r>
            <a:r>
              <a:rPr lang="en-US" sz="1800" dirty="0" smtClean="0"/>
              <a:t/>
            </a:r>
            <a:br>
              <a:rPr lang="en-US" sz="1800" dirty="0" smtClean="0"/>
            </a:br>
            <a:r>
              <a:rPr lang="en-US" sz="1800" dirty="0" smtClean="0"/>
              <a:t>(</a:t>
            </a:r>
            <a:r>
              <a:rPr lang="en-US" sz="1800" dirty="0"/>
              <a:t>See Ps 80:4)</a:t>
            </a:r>
          </a:p>
          <a:p>
            <a:pPr marL="342900" indent="-342900">
              <a:spcBef>
                <a:spcPts val="400"/>
              </a:spcBef>
              <a:buSzPct val="95000"/>
              <a:buFont typeface="+mj-lt"/>
              <a:buAutoNum type="arabicPeriod"/>
            </a:pPr>
            <a:r>
              <a:rPr lang="en-US" sz="1800" dirty="0"/>
              <a:t>“Show us, LORD, your love, and grant us your salvation.” (Ps 85:8)</a:t>
            </a:r>
          </a:p>
          <a:p>
            <a:pPr marL="342900" indent="-342900">
              <a:spcBef>
                <a:spcPts val="400"/>
              </a:spcBef>
              <a:buSzPct val="95000"/>
              <a:buFont typeface="+mj-lt"/>
              <a:buAutoNum type="arabicPeriod"/>
            </a:pPr>
            <a:r>
              <a:rPr lang="en-US" sz="1800" dirty="0"/>
              <a:t>“The LORD is our Judge, our Lawgiver, our King; he it is who will save us.” (Isa 33:22)</a:t>
            </a:r>
          </a:p>
          <a:p>
            <a:pPr marL="342900" indent="-342900">
              <a:spcBef>
                <a:spcPts val="400"/>
              </a:spcBef>
              <a:buSzPct val="95000"/>
              <a:buFont typeface="+mj-lt"/>
              <a:buAutoNum type="arabicPeriod"/>
            </a:pPr>
            <a:r>
              <a:rPr lang="en-US" sz="1800" dirty="0"/>
              <a:t>“Raise your voice and tell the good news: Behold, the Lord GOD comes with power.” </a:t>
            </a:r>
            <a:r>
              <a:rPr lang="en-US" sz="1800" dirty="0" smtClean="0"/>
              <a:t/>
            </a:r>
            <a:br>
              <a:rPr lang="en-US" sz="1800" dirty="0" smtClean="0"/>
            </a:br>
            <a:r>
              <a:rPr lang="en-US" sz="1800" dirty="0" smtClean="0"/>
              <a:t>(</a:t>
            </a:r>
            <a:r>
              <a:rPr lang="en-US" sz="1800" dirty="0"/>
              <a:t>See Isa 40:9cb+10a) </a:t>
            </a:r>
          </a:p>
          <a:p>
            <a:pPr marL="342900" indent="-342900">
              <a:spcBef>
                <a:spcPts val="400"/>
              </a:spcBef>
              <a:buSzPct val="95000"/>
              <a:buFont typeface="+mj-lt"/>
              <a:buAutoNum type="arabicPeriod"/>
            </a:pPr>
            <a:r>
              <a:rPr lang="en-US" sz="1800" dirty="0"/>
              <a:t>“Let the clouds rain down the Just One, and the earth bring forth a Savior.” (See Isa 45:8)</a:t>
            </a:r>
          </a:p>
          <a:p>
            <a:pPr marL="342900" indent="-342900">
              <a:spcBef>
                <a:spcPts val="400"/>
              </a:spcBef>
              <a:buSzPct val="95000"/>
              <a:buFont typeface="+mj-lt"/>
              <a:buAutoNum type="arabicPeriod"/>
            </a:pPr>
            <a:r>
              <a:rPr lang="en-US" sz="1800" dirty="0"/>
              <a:t>“Seek the LORD while he may be found; call him while he is near.” (Isa 55:6)</a:t>
            </a:r>
          </a:p>
          <a:p>
            <a:pPr marL="342900" indent="-342900">
              <a:spcBef>
                <a:spcPts val="400"/>
              </a:spcBef>
              <a:buSzPct val="95000"/>
              <a:buFont typeface="+mj-lt"/>
              <a:buAutoNum type="arabicPeriod"/>
            </a:pPr>
            <a:r>
              <a:rPr lang="en-US" sz="1800" dirty="0"/>
              <a:t>“Prepare the way of the Lord, make straight his paths: All flesh shall see the salvation of God.” (Luke 3:4cd+6)</a:t>
            </a:r>
          </a:p>
          <a:p>
            <a:pPr marL="342900" indent="-342900">
              <a:spcBef>
                <a:spcPts val="400"/>
              </a:spcBef>
              <a:buSzPct val="95000"/>
              <a:buFont typeface="+mj-lt"/>
              <a:buAutoNum type="arabicPeriod"/>
            </a:pPr>
            <a:r>
              <a:rPr lang="en-US" sz="1800" dirty="0"/>
              <a:t>“The Lord will come; go out to meet him! He is the prince of peace.” </a:t>
            </a:r>
          </a:p>
          <a:p>
            <a:pPr marL="342900" indent="-342900">
              <a:spcBef>
                <a:spcPts val="400"/>
              </a:spcBef>
              <a:buSzPct val="95000"/>
              <a:buFont typeface="+mj-lt"/>
              <a:buAutoNum type="arabicPeriod"/>
            </a:pPr>
            <a:r>
              <a:rPr lang="en-US" sz="1800" dirty="0"/>
              <a:t>“Behold, our Lord shall come with power; he will enlighten the eyes of his servants.” </a:t>
            </a:r>
          </a:p>
          <a:p>
            <a:pPr marL="342900" indent="-342900">
              <a:spcBef>
                <a:spcPts val="400"/>
              </a:spcBef>
              <a:buSzPct val="95000"/>
              <a:buFont typeface="+mj-lt"/>
              <a:buAutoNum type="arabicPeriod"/>
            </a:pPr>
            <a:r>
              <a:rPr lang="en-US" sz="1800" dirty="0"/>
              <a:t>“Behold, the Lord comes to save his people; blessed are those prepared to meet him.” </a:t>
            </a:r>
          </a:p>
          <a:p>
            <a:pPr marL="342900" indent="-342900">
              <a:spcBef>
                <a:spcPts val="400"/>
              </a:spcBef>
              <a:buSzPct val="95000"/>
              <a:buFont typeface="+mj-lt"/>
              <a:buAutoNum type="arabicPeriod"/>
            </a:pPr>
            <a:r>
              <a:rPr lang="en-US" sz="1800" dirty="0"/>
              <a:t>“Behold, the King will come, the Lord of earth: and he will take away the yoke of our captivity.” </a:t>
            </a:r>
          </a:p>
          <a:p>
            <a:pPr marL="342900" indent="-342900">
              <a:spcBef>
                <a:spcPts val="400"/>
              </a:spcBef>
              <a:buSzPct val="95000"/>
              <a:buFont typeface="+mj-lt"/>
              <a:buAutoNum type="arabicPeriod"/>
            </a:pPr>
            <a:r>
              <a:rPr lang="en-US" sz="1800" dirty="0"/>
              <a:t>“The day of the Lord is near: Behold, he comes to save us.” </a:t>
            </a:r>
          </a:p>
          <a:p>
            <a:pPr marL="342900" indent="-342900">
              <a:spcBef>
                <a:spcPts val="400"/>
              </a:spcBef>
              <a:buSzPct val="95000"/>
              <a:buFont typeface="+mj-lt"/>
              <a:buAutoNum type="arabicPeriod"/>
            </a:pPr>
            <a:r>
              <a:rPr lang="en-US" sz="1800" dirty="0"/>
              <a:t>“Come, O Lord, do not delay: forgive the sins of your people.” </a:t>
            </a:r>
          </a:p>
          <a:p>
            <a:pPr marL="342900" indent="-342900">
              <a:spcBef>
                <a:spcPts val="400"/>
              </a:spcBef>
              <a:buSzPct val="95000"/>
              <a:buFont typeface="+mj-lt"/>
              <a:buAutoNum type="arabicPeriod"/>
            </a:pPr>
            <a:r>
              <a:rPr lang="en-US" sz="1800" dirty="0"/>
              <a:t>“Come, Lord, bring us your peace; that we may rejoice before you with a perfect heart.” </a:t>
            </a:r>
          </a:p>
        </p:txBody>
      </p:sp>
      <p:sp>
        <p:nvSpPr>
          <p:cNvPr id="3" name="Title 2"/>
          <p:cNvSpPr>
            <a:spLocks noGrp="1"/>
          </p:cNvSpPr>
          <p:nvPr>
            <p:ph type="title"/>
          </p:nvPr>
        </p:nvSpPr>
        <p:spPr>
          <a:xfrm>
            <a:off x="381000" y="152400"/>
            <a:ext cx="8458200" cy="762000"/>
          </a:xfrm>
        </p:spPr>
        <p:txBody>
          <a:bodyPr>
            <a:normAutofit fontScale="90000"/>
          </a:bodyPr>
          <a:lstStyle/>
          <a:p>
            <a:r>
              <a:rPr lang="en-US" sz="4000" dirty="0" smtClean="0"/>
              <a:t>Common Alleluia Verses, up to Dec. 16</a:t>
            </a:r>
            <a:r>
              <a:rPr lang="en-US" sz="2800" dirty="0" smtClean="0"/>
              <a:t> </a:t>
            </a:r>
            <a:r>
              <a:rPr lang="en-US" sz="2700" dirty="0" smtClean="0"/>
              <a:t> (#192)</a:t>
            </a:r>
            <a:endParaRPr lang="en-US" sz="4000" dirty="0"/>
          </a:p>
        </p:txBody>
      </p:sp>
    </p:spTree>
    <p:extLst>
      <p:ext uri="{BB962C8B-B14F-4D97-AF65-F5344CB8AC3E}">
        <p14:creationId xmlns:p14="http://schemas.microsoft.com/office/powerpoint/2010/main" val="1511736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458200" cy="5486400"/>
          </a:xfrm>
        </p:spPr>
        <p:txBody>
          <a:bodyPr>
            <a:noAutofit/>
          </a:bodyPr>
          <a:lstStyle/>
          <a:p>
            <a:pPr marL="347663" indent="-347663">
              <a:lnSpc>
                <a:spcPct val="95000"/>
              </a:lnSpc>
              <a:spcBef>
                <a:spcPts val="600"/>
              </a:spcBef>
              <a:buFont typeface="+mj-lt"/>
              <a:buAutoNum type="arabicPeriod"/>
            </a:pPr>
            <a:r>
              <a:rPr lang="en-US" sz="2200" dirty="0" smtClean="0"/>
              <a:t>“O </a:t>
            </a:r>
            <a:r>
              <a:rPr lang="en-US" sz="2200" b="1" dirty="0"/>
              <a:t>Wisdom of our God Most High</a:t>
            </a:r>
            <a:r>
              <a:rPr lang="en-US" sz="2200" dirty="0"/>
              <a:t>, guiding creation with power and love: </a:t>
            </a:r>
            <a:br>
              <a:rPr lang="en-US" sz="2200" dirty="0"/>
            </a:br>
            <a:r>
              <a:rPr lang="en-US" sz="2200" dirty="0"/>
              <a:t>come to teach us the path of knowledge</a:t>
            </a:r>
            <a:r>
              <a:rPr lang="en-US" sz="2200" dirty="0" smtClean="0"/>
              <a:t>!”</a:t>
            </a:r>
            <a:endParaRPr lang="en-US" sz="2200" dirty="0"/>
          </a:p>
          <a:p>
            <a:pPr marL="347663" indent="-347663">
              <a:lnSpc>
                <a:spcPct val="95000"/>
              </a:lnSpc>
              <a:spcBef>
                <a:spcPts val="600"/>
              </a:spcBef>
              <a:buFont typeface="+mj-lt"/>
              <a:buAutoNum type="arabicPeriod"/>
            </a:pPr>
            <a:r>
              <a:rPr lang="en-US" sz="2200" dirty="0" smtClean="0"/>
              <a:t>“O </a:t>
            </a:r>
            <a:r>
              <a:rPr lang="en-US" sz="2200" b="1" dirty="0"/>
              <a:t>Leader of the House of Israel</a:t>
            </a:r>
            <a:r>
              <a:rPr lang="en-US" sz="2200" dirty="0"/>
              <a:t>, giver of the Law to Moses on Sinai:</a:t>
            </a:r>
            <a:br>
              <a:rPr lang="en-US" sz="2200" dirty="0"/>
            </a:br>
            <a:r>
              <a:rPr lang="en-US" sz="2200" dirty="0"/>
              <a:t>come to rescue us with your mighty power</a:t>
            </a:r>
            <a:r>
              <a:rPr lang="en-US" sz="2200" dirty="0" smtClean="0"/>
              <a:t>!”</a:t>
            </a:r>
            <a:endParaRPr lang="en-US" sz="2200" dirty="0"/>
          </a:p>
          <a:p>
            <a:pPr marL="347663" indent="-347663">
              <a:lnSpc>
                <a:spcPct val="95000"/>
              </a:lnSpc>
              <a:spcBef>
                <a:spcPts val="600"/>
              </a:spcBef>
              <a:buFont typeface="+mj-lt"/>
              <a:buAutoNum type="arabicPeriod"/>
            </a:pPr>
            <a:r>
              <a:rPr lang="en-US" sz="2200" dirty="0" smtClean="0"/>
              <a:t>“O </a:t>
            </a:r>
            <a:r>
              <a:rPr lang="en-US" sz="2200" b="1" dirty="0"/>
              <a:t>Root of Jesse’s stem</a:t>
            </a:r>
            <a:r>
              <a:rPr lang="en-US" sz="2200" dirty="0"/>
              <a:t>, sign of God's love for all his people:</a:t>
            </a:r>
            <a:br>
              <a:rPr lang="en-US" sz="2200" dirty="0"/>
            </a:br>
            <a:r>
              <a:rPr lang="en-US" sz="2200" dirty="0"/>
              <a:t>come to save us without delay</a:t>
            </a:r>
            <a:r>
              <a:rPr lang="en-US" sz="2200" dirty="0" smtClean="0"/>
              <a:t>!”</a:t>
            </a:r>
            <a:endParaRPr lang="en-US" sz="2200" dirty="0"/>
          </a:p>
          <a:p>
            <a:pPr marL="347663" indent="-347663">
              <a:lnSpc>
                <a:spcPct val="95000"/>
              </a:lnSpc>
              <a:spcBef>
                <a:spcPts val="600"/>
              </a:spcBef>
              <a:buFont typeface="+mj-lt"/>
              <a:buAutoNum type="arabicPeriod"/>
            </a:pPr>
            <a:r>
              <a:rPr lang="en-US" sz="2200" dirty="0" smtClean="0"/>
              <a:t>“O </a:t>
            </a:r>
            <a:r>
              <a:rPr lang="en-US" sz="2200" b="1" dirty="0"/>
              <a:t>Key of David</a:t>
            </a:r>
            <a:r>
              <a:rPr lang="en-US" sz="2200" dirty="0"/>
              <a:t>, opening the gates of God's eternal Kingdom:</a:t>
            </a:r>
            <a:br>
              <a:rPr lang="en-US" sz="2200" dirty="0"/>
            </a:br>
            <a:r>
              <a:rPr lang="en-US" sz="2200" dirty="0"/>
              <a:t>come and free the prisoners of darkness</a:t>
            </a:r>
            <a:r>
              <a:rPr lang="en-US" sz="2200" dirty="0" smtClean="0"/>
              <a:t>!”</a:t>
            </a:r>
            <a:endParaRPr lang="en-US" sz="2200" dirty="0"/>
          </a:p>
          <a:p>
            <a:pPr marL="347663" indent="-347663">
              <a:lnSpc>
                <a:spcPct val="95000"/>
              </a:lnSpc>
              <a:spcBef>
                <a:spcPts val="600"/>
              </a:spcBef>
              <a:buFont typeface="+mj-lt"/>
              <a:buAutoNum type="arabicPeriod"/>
            </a:pPr>
            <a:r>
              <a:rPr lang="en-US" sz="2200" dirty="0" smtClean="0"/>
              <a:t>“O </a:t>
            </a:r>
            <a:r>
              <a:rPr lang="en-US" sz="2200" b="1" dirty="0"/>
              <a:t>Radiant Dawn</a:t>
            </a:r>
            <a:r>
              <a:rPr lang="en-US" sz="2200" dirty="0"/>
              <a:t>, splendor of eternal light, sun of justice:</a:t>
            </a:r>
            <a:br>
              <a:rPr lang="en-US" sz="2200" dirty="0"/>
            </a:br>
            <a:r>
              <a:rPr lang="en-US" sz="2200" dirty="0"/>
              <a:t>come and shine on those who dwell in darkness </a:t>
            </a:r>
            <a:r>
              <a:rPr lang="en-US" sz="2200" dirty="0" smtClean="0"/>
              <a:t/>
            </a:r>
            <a:br>
              <a:rPr lang="en-US" sz="2200" dirty="0" smtClean="0"/>
            </a:br>
            <a:r>
              <a:rPr lang="en-US" sz="2200" dirty="0" smtClean="0"/>
              <a:t>       and </a:t>
            </a:r>
            <a:r>
              <a:rPr lang="en-US" sz="2200" dirty="0"/>
              <a:t>in the shadow of death</a:t>
            </a:r>
            <a:r>
              <a:rPr lang="en-US" sz="2200" dirty="0" smtClean="0"/>
              <a:t>!”</a:t>
            </a:r>
            <a:endParaRPr lang="en-US" sz="2200" dirty="0"/>
          </a:p>
          <a:p>
            <a:pPr marL="347663" indent="-347663">
              <a:lnSpc>
                <a:spcPct val="95000"/>
              </a:lnSpc>
              <a:spcBef>
                <a:spcPts val="600"/>
              </a:spcBef>
              <a:buFont typeface="+mj-lt"/>
              <a:buAutoNum type="arabicPeriod"/>
            </a:pPr>
            <a:r>
              <a:rPr lang="en-US" sz="2200" dirty="0" smtClean="0"/>
              <a:t>“</a:t>
            </a:r>
            <a:r>
              <a:rPr lang="en-US" sz="2200" b="1" dirty="0" smtClean="0"/>
              <a:t>O </a:t>
            </a:r>
            <a:r>
              <a:rPr lang="en-US" sz="2200" b="1" dirty="0"/>
              <a:t>King of all nations </a:t>
            </a:r>
            <a:r>
              <a:rPr lang="en-US" sz="2200" dirty="0"/>
              <a:t>and</a:t>
            </a:r>
            <a:r>
              <a:rPr lang="en-US" sz="2200" b="1" dirty="0"/>
              <a:t> </a:t>
            </a:r>
            <a:r>
              <a:rPr lang="en-US" sz="2200" dirty="0"/>
              <a:t>keystone of the Church:</a:t>
            </a:r>
            <a:br>
              <a:rPr lang="en-US" sz="2200" dirty="0"/>
            </a:br>
            <a:r>
              <a:rPr lang="en-US" sz="2200" dirty="0"/>
              <a:t>come and save man, whom you formed from the dust</a:t>
            </a:r>
            <a:r>
              <a:rPr lang="en-US" sz="2200" dirty="0" smtClean="0"/>
              <a:t>!”</a:t>
            </a:r>
            <a:endParaRPr lang="en-US" sz="2200" dirty="0"/>
          </a:p>
          <a:p>
            <a:pPr marL="347663" indent="-347663">
              <a:lnSpc>
                <a:spcPct val="95000"/>
              </a:lnSpc>
              <a:spcBef>
                <a:spcPts val="600"/>
              </a:spcBef>
              <a:buFont typeface="+mj-lt"/>
              <a:buAutoNum type="arabicPeriod"/>
            </a:pPr>
            <a:r>
              <a:rPr lang="en-US" sz="2200" dirty="0" smtClean="0"/>
              <a:t>“O </a:t>
            </a:r>
            <a:r>
              <a:rPr lang="en-US" sz="2200" b="1" dirty="0"/>
              <a:t>Emmanuel</a:t>
            </a:r>
            <a:r>
              <a:rPr lang="en-US" sz="2200" dirty="0"/>
              <a:t>, our King, and Giver of Law:</a:t>
            </a:r>
            <a:br>
              <a:rPr lang="en-US" sz="2200" dirty="0"/>
            </a:br>
            <a:r>
              <a:rPr lang="en-US" sz="2200" dirty="0"/>
              <a:t>come to save us, Lord our God</a:t>
            </a:r>
            <a:r>
              <a:rPr lang="en-US" sz="2200" dirty="0" smtClean="0"/>
              <a:t>!”</a:t>
            </a:r>
          </a:p>
          <a:p>
            <a:pPr marL="0" indent="0">
              <a:lnSpc>
                <a:spcPct val="95000"/>
              </a:lnSpc>
              <a:spcBef>
                <a:spcPts val="600"/>
              </a:spcBef>
              <a:buNone/>
            </a:pPr>
            <a:r>
              <a:rPr lang="en-US" sz="1800" i="1" dirty="0" smtClean="0">
                <a:solidFill>
                  <a:srgbClr val="0000CC"/>
                </a:solidFill>
              </a:rPr>
              <a:t>See  </a:t>
            </a:r>
            <a:r>
              <a:rPr lang="en-US" sz="1800" i="1" dirty="0">
                <a:hlinkClick r:id="rId2"/>
              </a:rPr>
              <a:t>https://</a:t>
            </a:r>
            <a:r>
              <a:rPr lang="en-US" sz="1800" i="1" dirty="0" smtClean="0">
                <a:hlinkClick r:id="rId2"/>
              </a:rPr>
              <a:t>catholic-resources.org/Lectionary/Advent-O-Antiphons.htm</a:t>
            </a:r>
            <a:r>
              <a:rPr lang="en-US" sz="1800" i="1" dirty="0" smtClean="0"/>
              <a:t> </a:t>
            </a:r>
            <a:endParaRPr lang="en-US" sz="1800" i="1" dirty="0"/>
          </a:p>
        </p:txBody>
      </p:sp>
      <p:sp>
        <p:nvSpPr>
          <p:cNvPr id="3" name="Title 2"/>
          <p:cNvSpPr>
            <a:spLocks noGrp="1"/>
          </p:cNvSpPr>
          <p:nvPr>
            <p:ph type="title"/>
          </p:nvPr>
        </p:nvSpPr>
        <p:spPr>
          <a:xfrm>
            <a:off x="381000" y="152400"/>
            <a:ext cx="8458200" cy="762000"/>
          </a:xfrm>
        </p:spPr>
        <p:txBody>
          <a:bodyPr>
            <a:normAutofit/>
          </a:bodyPr>
          <a:lstStyle/>
          <a:p>
            <a:r>
              <a:rPr lang="en-US" sz="3600" dirty="0" smtClean="0"/>
              <a:t>Common Alleluia Verses, Dec. 17-24</a:t>
            </a:r>
            <a:r>
              <a:rPr lang="en-US" sz="2400" dirty="0" smtClean="0"/>
              <a:t>  (#201)</a:t>
            </a:r>
            <a:endParaRPr lang="en-US" sz="40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4263" y="3733800"/>
            <a:ext cx="2043537"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6981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a:t>
            </a:r>
            <a:r>
              <a:rPr lang="en-US" dirty="0">
                <a:solidFill>
                  <a:schemeClr val="accent5">
                    <a:lumMod val="40000"/>
                    <a:lumOff val="6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Isa 2:1-5</a:t>
            </a:r>
            <a:r>
              <a:rPr lang="en-US" sz="2800"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(Years </a:t>
            </a:r>
            <a:r>
              <a:rPr lang="en-US" sz="2800" dirty="0" smtClean="0"/>
              <a:t>B &amp; C</a:t>
            </a:r>
            <a:r>
              <a:rPr lang="en-US" sz="2800" dirty="0" smtClean="0">
                <a:effectLst>
                  <a:outerShdw blurRad="38100" dist="38100" dir="2700000" algn="tl">
                    <a:srgbClr val="000000">
                      <a:alpha val="43137"/>
                    </a:srgbClr>
                  </a:outerShdw>
                </a:effectLst>
              </a:rPr>
              <a:t>)</a:t>
            </a:r>
            <a:endParaRPr lang="en-US" dirty="0" smtClean="0">
              <a:effectLst>
                <a:outerShdw blurRad="38100" dist="38100" dir="2700000" algn="tl">
                  <a:srgbClr val="000000">
                    <a:alpha val="43137"/>
                  </a:srgbClr>
                </a:outerShdw>
              </a:effectLst>
            </a:endParaRPr>
          </a:p>
          <a:p>
            <a:pPr lvl="1"/>
            <a:r>
              <a:rPr lang="en-US" dirty="0" smtClean="0">
                <a:effectLst>
                  <a:outerShdw blurRad="38100" dist="38100" dir="2700000" algn="tl">
                    <a:srgbClr val="000000">
                      <a:alpha val="43137"/>
                    </a:srgbClr>
                  </a:outerShdw>
                </a:effectLst>
              </a:rPr>
              <a:t>"</a:t>
            </a:r>
            <a:r>
              <a:rPr lang="en-US" dirty="0" smtClean="0"/>
              <a:t>The </a:t>
            </a:r>
            <a:r>
              <a:rPr lang="en-US" dirty="0"/>
              <a:t>Lord will gather all nations into the eternal peace of the Kingdom of God."</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rPr>
              <a:t>1</a:t>
            </a:r>
            <a:r>
              <a:rPr lang="en-US" sz="2800" b="1" baseline="30000" dirty="0">
                <a:solidFill>
                  <a:schemeClr val="accent5">
                    <a:lumMod val="40000"/>
                    <a:lumOff val="60000"/>
                  </a:schemeClr>
                </a:solidFill>
              </a:rPr>
              <a:t>st</a:t>
            </a:r>
            <a:r>
              <a:rPr lang="en-US" sz="2800" b="1" dirty="0">
                <a:solidFill>
                  <a:schemeClr val="accent5">
                    <a:lumMod val="40000"/>
                    <a:lumOff val="60000"/>
                  </a:schemeClr>
                </a:solidFill>
              </a:rPr>
              <a:t> Reading</a:t>
            </a:r>
            <a:r>
              <a:rPr lang="en-US" sz="2800" dirty="0">
                <a:solidFill>
                  <a:schemeClr val="accent5">
                    <a:lumMod val="40000"/>
                    <a:lumOff val="60000"/>
                  </a:schemeClr>
                </a:solidFill>
              </a:rPr>
              <a:t>: </a:t>
            </a:r>
            <a:r>
              <a:rPr lang="en-US" sz="2800" dirty="0"/>
              <a:t>Isa </a:t>
            </a:r>
            <a:r>
              <a:rPr lang="en-US" sz="2800" dirty="0" smtClean="0"/>
              <a:t>4:2-6</a:t>
            </a:r>
            <a:r>
              <a:rPr lang="en-US" sz="2400" dirty="0" smtClean="0"/>
              <a:t>  (Year A</a:t>
            </a:r>
            <a:r>
              <a:rPr lang="en-US" sz="1800" dirty="0" smtClean="0"/>
              <a:t>, </a:t>
            </a:r>
            <a:r>
              <a:rPr lang="en-US" sz="1800" i="1" dirty="0" smtClean="0">
                <a:solidFill>
                  <a:schemeClr val="accent5">
                    <a:lumMod val="40000"/>
                    <a:lumOff val="60000"/>
                  </a:schemeClr>
                </a:solidFill>
              </a:rPr>
              <a:t>when Isa 2:1-5 is used on Sunday</a:t>
            </a:r>
            <a:r>
              <a:rPr lang="en-US" sz="2400" dirty="0" smtClean="0"/>
              <a:t>)</a:t>
            </a:r>
            <a:endParaRPr lang="en-US" sz="2400" dirty="0"/>
          </a:p>
          <a:p>
            <a:pPr lvl="1"/>
            <a:r>
              <a:rPr lang="en-US" sz="2400" dirty="0" smtClean="0">
                <a:effectLst>
                  <a:outerShdw blurRad="38100" dist="38100" dir="2700000" algn="tl">
                    <a:srgbClr val="000000">
                      <a:alpha val="43137"/>
                    </a:srgbClr>
                  </a:outerShdw>
                </a:effectLst>
              </a:rPr>
              <a:t>"</a:t>
            </a:r>
            <a:r>
              <a:rPr lang="en-US" sz="2400" dirty="0" smtClean="0"/>
              <a:t>There </a:t>
            </a:r>
            <a:r>
              <a:rPr lang="en-US" sz="2400" dirty="0"/>
              <a:t>will be splendor for the survivors."</a:t>
            </a:r>
            <a:endParaRPr lang="en-US" sz="2400" dirty="0" smtClean="0">
              <a:effectLst>
                <a:outerShdw blurRad="38100" dist="38100" dir="2700000" algn="tl">
                  <a:srgbClr val="000000">
                    <a:alpha val="43137"/>
                  </a:srgbClr>
                </a:outerShdw>
              </a:effectLst>
            </a:endParaRPr>
          </a:p>
          <a:p>
            <a:r>
              <a:rPr lang="en-US" sz="2800" b="1" dirty="0" smtClean="0">
                <a:solidFill>
                  <a:schemeClr val="accent5">
                    <a:lumMod val="40000"/>
                    <a:lumOff val="60000"/>
                  </a:schemeClr>
                </a:solidFill>
                <a:effectLst>
                  <a:outerShdw blurRad="38100" dist="38100" dir="2700000" algn="tl">
                    <a:srgbClr val="000000">
                      <a:alpha val="43137"/>
                    </a:srgbClr>
                  </a:outerShdw>
                </a:effectLst>
              </a:rPr>
              <a:t>Responsorial</a:t>
            </a:r>
            <a:r>
              <a:rPr lang="en-US" sz="2800" b="1" dirty="0">
                <a:solidFill>
                  <a:schemeClr val="accent5">
                    <a:lumMod val="40000"/>
                    <a:lumOff val="60000"/>
                  </a:schemeClr>
                </a:solidFill>
                <a:effectLst>
                  <a:outerShdw blurRad="38100" dist="38100" dir="2700000" algn="tl">
                    <a:srgbClr val="000000">
                      <a:alpha val="43137"/>
                    </a:srgbClr>
                  </a:outerShdw>
                </a:effectLst>
              </a:rPr>
              <a:t>: </a:t>
            </a:r>
            <a:r>
              <a:rPr lang="en-US" sz="2800" dirty="0">
                <a:effectLst>
                  <a:outerShdw blurRad="38100" dist="38100" dir="2700000" algn="tl">
                    <a:srgbClr val="000000">
                      <a:alpha val="43137"/>
                    </a:srgbClr>
                  </a:outerShdw>
                </a:effectLst>
              </a:rPr>
              <a:t>Ps 122:1-2, 3-4b, 4cd-5, 6-7, </a:t>
            </a:r>
            <a:r>
              <a:rPr lang="en-US" sz="2800" dirty="0" smtClean="0">
                <a:effectLst>
                  <a:outerShdw blurRad="38100" dist="38100" dir="2700000" algn="tl">
                    <a:srgbClr val="000000">
                      <a:alpha val="43137"/>
                    </a:srgbClr>
                  </a:outerShdw>
                </a:effectLst>
              </a:rPr>
              <a:t>8-9</a:t>
            </a:r>
          </a:p>
          <a:p>
            <a:pPr lvl="1"/>
            <a:r>
              <a:rPr lang="en-US" sz="2400" dirty="0" smtClean="0"/>
              <a:t>“Let us go rejoicing to the house of the Lord.”</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8:5-11</a:t>
            </a:r>
          </a:p>
          <a:p>
            <a:pPr lvl="1"/>
            <a:r>
              <a:rPr lang="en-US" dirty="0" smtClean="0">
                <a:effectLst>
                  <a:outerShdw blurRad="38100" dist="38100" dir="2700000" algn="tl">
                    <a:srgbClr val="000000">
                      <a:alpha val="43137"/>
                    </a:srgbClr>
                  </a:outerShdw>
                </a:effectLst>
              </a:rPr>
              <a:t>"</a:t>
            </a:r>
            <a:r>
              <a:rPr lang="en-US" dirty="0" smtClean="0"/>
              <a:t>Many </a:t>
            </a:r>
            <a:r>
              <a:rPr lang="en-US" dirty="0"/>
              <a:t>will come from the east and the west into the Kingdom of heaven</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(Jesus heals a centurion’s servant, and marvels at his faith.)</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1</a:t>
            </a:r>
            <a:r>
              <a:rPr lang="en-US" baseline="30000" dirty="0" smtClean="0">
                <a:effectLst>
                  <a:outerShdw blurRad="38100" dist="38100" dir="2700000" algn="tl">
                    <a:srgbClr val="000000">
                      <a:alpha val="43137"/>
                    </a:srgbClr>
                  </a:outerShdw>
                </a:effectLst>
              </a:rPr>
              <a:t>st</a:t>
            </a:r>
            <a:r>
              <a:rPr lang="en-US" dirty="0" smtClean="0">
                <a:effectLst>
                  <a:outerShdw blurRad="38100" dist="38100" dir="2700000" algn="tl">
                    <a:srgbClr val="000000">
                      <a:alpha val="43137"/>
                    </a:srgbClr>
                  </a:outerShdw>
                </a:effectLst>
              </a:rPr>
              <a:t> Week of Advent – Monday</a:t>
            </a:r>
            <a:endParaRPr lang="en-US" dirty="0">
              <a:effectLst>
                <a:outerShdw blurRad="38100" dist="38100" dir="2700000" algn="tl">
                  <a:srgbClr val="000000">
                    <a:alpha val="43137"/>
                  </a:srgbClr>
                </a:outerShdw>
              </a:effectLst>
            </a:endParaRPr>
          </a:p>
        </p:txBody>
      </p:sp>
      <p:pic>
        <p:nvPicPr>
          <p:cNvPr id="12292" name="Picture 4" descr="advent week 1 - Google Search"/>
          <p:cNvPicPr>
            <a:picLocks noChangeAspect="1" noChangeArrowheads="1"/>
          </p:cNvPicPr>
          <p:nvPr/>
        </p:nvPicPr>
        <p:blipFill rotWithShape="1">
          <a:blip r:embed="rId3">
            <a:extLst>
              <a:ext uri="{28A0092B-C50C-407E-A947-70E740481C1C}">
                <a14:useLocalDpi xmlns:a14="http://schemas.microsoft.com/office/drawing/2010/main" val="0"/>
              </a:ext>
            </a:extLst>
          </a:blip>
          <a:srcRect t="7327" b="-2"/>
          <a:stretch/>
        </p:blipFill>
        <p:spPr bwMode="auto">
          <a:xfrm>
            <a:off x="7689272" y="0"/>
            <a:ext cx="1454727" cy="1482969"/>
          </a:xfrm>
          <a:prstGeom prst="rect">
            <a:avLst/>
          </a:prstGeom>
          <a:solidFill>
            <a:schemeClr val="bg1"/>
          </a:solidFill>
        </p:spPr>
      </p:pic>
    </p:spTree>
    <p:extLst>
      <p:ext uri="{BB962C8B-B14F-4D97-AF65-F5344CB8AC3E}">
        <p14:creationId xmlns:p14="http://schemas.microsoft.com/office/powerpoint/2010/main" val="5312913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a:t>
            </a:r>
            <a:r>
              <a:rPr lang="en-US" dirty="0">
                <a:effectLst>
                  <a:outerShdw blurRad="38100" dist="38100" dir="2700000" algn="tl">
                    <a:srgbClr val="000000">
                      <a:alpha val="43137"/>
                    </a:srgbClr>
                  </a:outerShdw>
                </a:effectLst>
              </a:rPr>
              <a:t> Isa </a:t>
            </a:r>
            <a:r>
              <a:rPr lang="en-US" dirty="0" smtClean="0">
                <a:effectLst>
                  <a:outerShdw blurRad="38100" dist="38100" dir="2700000" algn="tl">
                    <a:srgbClr val="000000">
                      <a:alpha val="43137"/>
                    </a:srgbClr>
                  </a:outerShdw>
                </a:effectLst>
              </a:rPr>
              <a:t>11:1-10</a:t>
            </a:r>
          </a:p>
          <a:p>
            <a:pPr lvl="1"/>
            <a:r>
              <a:rPr lang="en-US" dirty="0" smtClean="0"/>
              <a:t>"The </a:t>
            </a:r>
            <a:r>
              <a:rPr lang="en-US" dirty="0"/>
              <a:t>Spirit of the </a:t>
            </a:r>
            <a:r>
              <a:rPr lang="en-US" cap="small" dirty="0"/>
              <a:t>Lord</a:t>
            </a:r>
            <a:r>
              <a:rPr lang="en-US" dirty="0"/>
              <a:t> </a:t>
            </a:r>
            <a:r>
              <a:rPr lang="en-US" dirty="0" smtClean="0"/>
              <a:t>God shall </a:t>
            </a:r>
            <a:r>
              <a:rPr lang="en-US" dirty="0"/>
              <a:t>rest upon him</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Also read on 2</a:t>
            </a:r>
            <a:r>
              <a:rPr lang="en-US" sz="2000" i="1" baseline="30000" dirty="0" smtClean="0">
                <a:solidFill>
                  <a:schemeClr val="accent5">
                    <a:lumMod val="40000"/>
                    <a:lumOff val="60000"/>
                  </a:schemeClr>
                </a:solidFill>
                <a:effectLst>
                  <a:outerShdw blurRad="38100" dist="38100" dir="2700000" algn="tl">
                    <a:srgbClr val="000000">
                      <a:alpha val="43137"/>
                    </a:srgbClr>
                  </a:outerShdw>
                </a:effectLst>
              </a:rPr>
              <a:t>nd</a:t>
            </a:r>
            <a:r>
              <a:rPr lang="en-US" sz="2000" i="1" dirty="0" smtClean="0">
                <a:solidFill>
                  <a:schemeClr val="accent5">
                    <a:lumMod val="40000"/>
                    <a:lumOff val="60000"/>
                  </a:schemeClr>
                </a:solidFill>
                <a:effectLst>
                  <a:outerShdw blurRad="38100" dist="38100" dir="2700000" algn="tl">
                    <a:srgbClr val="000000">
                      <a:alpha val="43137"/>
                    </a:srgbClr>
                  </a:outerShdw>
                </a:effectLst>
              </a:rPr>
              <a:t> Sunday, Year A</a:t>
            </a:r>
            <a:endParaRPr lang="en-US" sz="2000" i="1" dirty="0">
              <a:solidFill>
                <a:schemeClr val="accent5">
                  <a:lumMod val="40000"/>
                  <a:lumOff val="60000"/>
                </a:schemeClr>
              </a:solidFill>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72:1-2, 7-8, 12-13, </a:t>
            </a:r>
            <a:r>
              <a:rPr lang="en-US" sz="2800" dirty="0" smtClean="0">
                <a:effectLst>
                  <a:outerShdw blurRad="38100" dist="38100" dir="2700000" algn="tl">
                    <a:srgbClr val="000000">
                      <a:alpha val="43137"/>
                    </a:srgbClr>
                  </a:outerShdw>
                </a:effectLst>
              </a:rPr>
              <a:t>17</a:t>
            </a:r>
          </a:p>
          <a:p>
            <a:pPr lvl="1"/>
            <a:r>
              <a:rPr lang="en-US" sz="2400" dirty="0" smtClean="0"/>
              <a:t>“Justice shall flourish in his time, and fullness of peace forever.”</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10:21-24</a:t>
            </a:r>
          </a:p>
          <a:p>
            <a:pPr lvl="1"/>
            <a:r>
              <a:rPr lang="en-US" dirty="0" smtClean="0"/>
              <a:t>"Jesus </a:t>
            </a:r>
            <a:r>
              <a:rPr lang="en-US" dirty="0"/>
              <a:t>rejoices in the Holy Spirit</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(A short prayer of Jesus to the Father, and a Blessing for his disciples.)</a:t>
            </a:r>
            <a:endParaRPr lang="en-US"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1</a:t>
            </a:r>
            <a:r>
              <a:rPr lang="en-US" baseline="30000" dirty="0" smtClean="0">
                <a:effectLst>
                  <a:outerShdw blurRad="38100" dist="38100" dir="2700000" algn="tl">
                    <a:srgbClr val="000000">
                      <a:alpha val="43137"/>
                    </a:srgbClr>
                  </a:outerShdw>
                </a:effectLst>
              </a:rPr>
              <a:t>st</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Tuesday</a:t>
            </a:r>
            <a:endParaRPr lang="en-US" dirty="0">
              <a:effectLst>
                <a:outerShdw blurRad="38100" dist="38100" dir="2700000" algn="tl">
                  <a:srgbClr val="000000">
                    <a:alpha val="43137"/>
                  </a:srgbClr>
                </a:outerShdw>
              </a:effectLst>
            </a:endParaRPr>
          </a:p>
        </p:txBody>
      </p:sp>
      <p:pic>
        <p:nvPicPr>
          <p:cNvPr id="4" name="Picture 4" descr="advent week 1 - Google Search"/>
          <p:cNvPicPr>
            <a:picLocks noChangeAspect="1" noChangeArrowheads="1"/>
          </p:cNvPicPr>
          <p:nvPr/>
        </p:nvPicPr>
        <p:blipFill rotWithShape="1">
          <a:blip r:embed="rId2">
            <a:extLst>
              <a:ext uri="{28A0092B-C50C-407E-A947-70E740481C1C}">
                <a14:useLocalDpi xmlns:a14="http://schemas.microsoft.com/office/drawing/2010/main" val="0"/>
              </a:ext>
            </a:extLst>
          </a:blip>
          <a:srcRect t="7327" b="-2"/>
          <a:stretch/>
        </p:blipFill>
        <p:spPr bwMode="auto">
          <a:xfrm>
            <a:off x="7689272" y="0"/>
            <a:ext cx="1454727" cy="1482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7874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25:6-10a</a:t>
            </a:r>
          </a:p>
          <a:p>
            <a:pPr lvl="1"/>
            <a:r>
              <a:rPr lang="en-US" dirty="0" smtClean="0"/>
              <a:t>"The </a:t>
            </a:r>
            <a:r>
              <a:rPr lang="en-US" dirty="0"/>
              <a:t>Lord invites us to his feast and will wipe away the tears from all faces."</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23:1-3a, 3b-4, 5, </a:t>
            </a:r>
            <a:r>
              <a:rPr lang="en-US" sz="2800" dirty="0" smtClean="0">
                <a:effectLst>
                  <a:outerShdw blurRad="38100" dist="38100" dir="2700000" algn="tl">
                    <a:srgbClr val="000000">
                      <a:alpha val="43137"/>
                    </a:srgbClr>
                  </a:outerShdw>
                </a:effectLst>
              </a:rPr>
              <a:t>6</a:t>
            </a:r>
          </a:p>
          <a:p>
            <a:pPr lvl="1"/>
            <a:r>
              <a:rPr lang="en-US" sz="2400" dirty="0" smtClean="0"/>
              <a:t>“I shall live in the house of the Lord all the days of my life.”</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15:29-37</a:t>
            </a:r>
          </a:p>
          <a:p>
            <a:pPr lvl="1"/>
            <a:r>
              <a:rPr lang="en-US" dirty="0" smtClean="0"/>
              <a:t>"Jesus </a:t>
            </a:r>
            <a:r>
              <a:rPr lang="en-US" dirty="0"/>
              <a:t>heals many and multiplies the bread</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(An Evangelist’s summary, and the Feeding of the </a:t>
            </a:r>
            <a:r>
              <a:rPr lang="en-US" sz="2000" b="1" i="1" dirty="0" smtClean="0">
                <a:solidFill>
                  <a:schemeClr val="accent5">
                    <a:lumMod val="40000"/>
                    <a:lumOff val="60000"/>
                  </a:schemeClr>
                </a:solidFill>
                <a:effectLst>
                  <a:outerShdw blurRad="38100" dist="38100" dir="2700000" algn="tl">
                    <a:srgbClr val="000000">
                      <a:alpha val="43137"/>
                    </a:srgbClr>
                  </a:outerShdw>
                </a:effectLst>
              </a:rPr>
              <a:t>4000</a:t>
            </a:r>
            <a:r>
              <a:rPr lang="en-US" sz="2000" i="1" dirty="0" smtClean="0">
                <a:solidFill>
                  <a:schemeClr val="accent5">
                    <a:lumMod val="40000"/>
                    <a:lumOff val="60000"/>
                  </a:schemeClr>
                </a:solidFill>
                <a:effectLst>
                  <a:outerShdw blurRad="38100" dist="38100" dir="2700000" algn="tl">
                    <a:srgbClr val="000000">
                      <a:alpha val="43137"/>
                    </a:srgbClr>
                  </a:outerShdw>
                </a:effectLst>
              </a:rPr>
              <a:t>.)</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1</a:t>
            </a:r>
            <a:r>
              <a:rPr lang="en-US" baseline="30000" dirty="0" smtClean="0">
                <a:effectLst>
                  <a:outerShdw blurRad="38100" dist="38100" dir="2700000" algn="tl">
                    <a:srgbClr val="000000">
                      <a:alpha val="43137"/>
                    </a:srgbClr>
                  </a:outerShdw>
                </a:effectLst>
              </a:rPr>
              <a:t>st</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Wednesday</a:t>
            </a:r>
            <a:endParaRPr lang="en-US" dirty="0">
              <a:effectLst>
                <a:outerShdw blurRad="38100" dist="38100" dir="2700000" algn="tl">
                  <a:srgbClr val="000000">
                    <a:alpha val="43137"/>
                  </a:srgbClr>
                </a:outerShdw>
              </a:effectLst>
            </a:endParaRPr>
          </a:p>
        </p:txBody>
      </p:sp>
      <p:pic>
        <p:nvPicPr>
          <p:cNvPr id="4" name="Picture 4" descr="advent week 1 - Google Search"/>
          <p:cNvPicPr>
            <a:picLocks noChangeAspect="1" noChangeArrowheads="1"/>
          </p:cNvPicPr>
          <p:nvPr/>
        </p:nvPicPr>
        <p:blipFill rotWithShape="1">
          <a:blip r:embed="rId2">
            <a:extLst>
              <a:ext uri="{28A0092B-C50C-407E-A947-70E740481C1C}">
                <a14:useLocalDpi xmlns:a14="http://schemas.microsoft.com/office/drawing/2010/main" val="0"/>
              </a:ext>
            </a:extLst>
          </a:blip>
          <a:srcRect t="7327" b="-2"/>
          <a:stretch/>
        </p:blipFill>
        <p:spPr bwMode="auto">
          <a:xfrm>
            <a:off x="7689272" y="0"/>
            <a:ext cx="1454727" cy="1482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950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26:1-6</a:t>
            </a:r>
          </a:p>
          <a:p>
            <a:pPr lvl="1"/>
            <a:r>
              <a:rPr lang="en-US" dirty="0" smtClean="0"/>
              <a:t>"Let </a:t>
            </a:r>
            <a:r>
              <a:rPr lang="en-US" dirty="0"/>
              <a:t>in a nation that is just, one that keeps faith."</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118:1+8-9, 19-21, </a:t>
            </a:r>
            <a:r>
              <a:rPr lang="en-US" sz="2800" dirty="0" smtClean="0">
                <a:effectLst>
                  <a:outerShdw blurRad="38100" dist="38100" dir="2700000" algn="tl">
                    <a:srgbClr val="000000">
                      <a:alpha val="43137"/>
                    </a:srgbClr>
                  </a:outerShdw>
                </a:effectLst>
              </a:rPr>
              <a:t>25-27a</a:t>
            </a:r>
          </a:p>
          <a:p>
            <a:pPr lvl="1"/>
            <a:r>
              <a:rPr lang="en-US" sz="2400" dirty="0" smtClean="0"/>
              <a:t>“Blessed is he who comes in the name of the Lord.”</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7:21, </a:t>
            </a:r>
            <a:r>
              <a:rPr lang="en-US" dirty="0" smtClean="0">
                <a:effectLst>
                  <a:outerShdw blurRad="38100" dist="38100" dir="2700000" algn="tl">
                    <a:srgbClr val="000000">
                      <a:alpha val="43137"/>
                    </a:srgbClr>
                  </a:outerShdw>
                </a:effectLst>
              </a:rPr>
              <a:t>24-27</a:t>
            </a:r>
          </a:p>
          <a:p>
            <a:pPr lvl="1"/>
            <a:r>
              <a:rPr lang="en-US" dirty="0" smtClean="0"/>
              <a:t>"Whoever </a:t>
            </a:r>
            <a:r>
              <a:rPr lang="en-US" dirty="0"/>
              <a:t>does the will of my Father </a:t>
            </a:r>
            <a:r>
              <a:rPr lang="en-US" dirty="0" smtClean="0"/>
              <a:t/>
            </a:r>
            <a:br>
              <a:rPr lang="en-US" dirty="0" smtClean="0"/>
            </a:br>
            <a:r>
              <a:rPr lang="en-US" dirty="0" smtClean="0"/>
              <a:t>will </a:t>
            </a:r>
            <a:r>
              <a:rPr lang="en-US" dirty="0"/>
              <a:t>enter the Kingdom of heaven</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(Conclusion of Sermon on Mount: Parable of building on rock or sand.)</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1</a:t>
            </a:r>
            <a:r>
              <a:rPr lang="en-US" baseline="30000" dirty="0" smtClean="0">
                <a:effectLst>
                  <a:outerShdw blurRad="38100" dist="38100" dir="2700000" algn="tl">
                    <a:srgbClr val="000000">
                      <a:alpha val="43137"/>
                    </a:srgbClr>
                  </a:outerShdw>
                </a:effectLst>
              </a:rPr>
              <a:t>st</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Thursday</a:t>
            </a:r>
            <a:endParaRPr lang="en-US" dirty="0">
              <a:effectLst>
                <a:outerShdw blurRad="38100" dist="38100" dir="2700000" algn="tl">
                  <a:srgbClr val="000000">
                    <a:alpha val="43137"/>
                  </a:srgbClr>
                </a:outerShdw>
              </a:effectLst>
            </a:endParaRPr>
          </a:p>
        </p:txBody>
      </p:sp>
      <p:pic>
        <p:nvPicPr>
          <p:cNvPr id="4" name="Picture 4" descr="advent week 1 - Google Search"/>
          <p:cNvPicPr>
            <a:picLocks noChangeAspect="1" noChangeArrowheads="1"/>
          </p:cNvPicPr>
          <p:nvPr/>
        </p:nvPicPr>
        <p:blipFill rotWithShape="1">
          <a:blip r:embed="rId2">
            <a:extLst>
              <a:ext uri="{28A0092B-C50C-407E-A947-70E740481C1C}">
                <a14:useLocalDpi xmlns:a14="http://schemas.microsoft.com/office/drawing/2010/main" val="0"/>
              </a:ext>
            </a:extLst>
          </a:blip>
          <a:srcRect t="7327" b="-2"/>
          <a:stretch/>
        </p:blipFill>
        <p:spPr bwMode="auto">
          <a:xfrm>
            <a:off x="7689272" y="0"/>
            <a:ext cx="1454727" cy="1482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937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29:17-24</a:t>
            </a:r>
          </a:p>
          <a:p>
            <a:pPr lvl="1"/>
            <a:r>
              <a:rPr lang="en-US" dirty="0" smtClean="0"/>
              <a:t>"On </a:t>
            </a:r>
            <a:r>
              <a:rPr lang="en-US" dirty="0"/>
              <a:t>that </a:t>
            </a:r>
            <a:r>
              <a:rPr lang="en-US" dirty="0" smtClean="0"/>
              <a:t>day, </a:t>
            </a:r>
            <a:r>
              <a:rPr lang="en-US" dirty="0"/>
              <a:t>the eyes of the blind shall see."</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27:1, 4, </a:t>
            </a:r>
            <a:r>
              <a:rPr lang="en-US" sz="2800" dirty="0" smtClean="0">
                <a:effectLst>
                  <a:outerShdw blurRad="38100" dist="38100" dir="2700000" algn="tl">
                    <a:srgbClr val="000000">
                      <a:alpha val="43137"/>
                    </a:srgbClr>
                  </a:outerShdw>
                </a:effectLst>
              </a:rPr>
              <a:t>13-14</a:t>
            </a:r>
          </a:p>
          <a:p>
            <a:pPr lvl="1"/>
            <a:r>
              <a:rPr lang="en-US" sz="2400" dirty="0" smtClean="0"/>
              <a:t>“The Lord is my light and my salvation.”</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9:27-31</a:t>
            </a:r>
          </a:p>
          <a:p>
            <a:pPr lvl="1"/>
            <a:r>
              <a:rPr lang="en-US" dirty="0" smtClean="0"/>
              <a:t>"Believing </a:t>
            </a:r>
            <a:r>
              <a:rPr lang="en-US" dirty="0"/>
              <a:t>in Jesus, two who were blind are </a:t>
            </a:r>
            <a:r>
              <a:rPr lang="en-US" dirty="0" smtClean="0"/>
              <a:t>cured."</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(First of two stories in Matthew of Jesus giving sight to two blind men.)</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lstStyle/>
          <a:p>
            <a:r>
              <a:rPr lang="en-US" dirty="0" smtClean="0">
                <a:effectLst>
                  <a:outerShdw blurRad="38100" dist="38100" dir="2700000" algn="tl">
                    <a:srgbClr val="000000">
                      <a:alpha val="43137"/>
                    </a:srgbClr>
                  </a:outerShdw>
                </a:effectLst>
              </a:rPr>
              <a:t>1</a:t>
            </a:r>
            <a:r>
              <a:rPr lang="en-US" baseline="30000" dirty="0" smtClean="0">
                <a:effectLst>
                  <a:outerShdw blurRad="38100" dist="38100" dir="2700000" algn="tl">
                    <a:srgbClr val="000000">
                      <a:alpha val="43137"/>
                    </a:srgbClr>
                  </a:outerShdw>
                </a:effectLst>
              </a:rPr>
              <a:t>st</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Friday</a:t>
            </a:r>
            <a:endParaRPr lang="en-US" dirty="0">
              <a:effectLst>
                <a:outerShdw blurRad="38100" dist="38100" dir="2700000" algn="tl">
                  <a:srgbClr val="000000">
                    <a:alpha val="43137"/>
                  </a:srgbClr>
                </a:outerShdw>
              </a:effectLst>
            </a:endParaRPr>
          </a:p>
        </p:txBody>
      </p:sp>
      <p:pic>
        <p:nvPicPr>
          <p:cNvPr id="4" name="Picture 4" descr="advent week 1 - Google Search"/>
          <p:cNvPicPr>
            <a:picLocks noChangeAspect="1" noChangeArrowheads="1"/>
          </p:cNvPicPr>
          <p:nvPr/>
        </p:nvPicPr>
        <p:blipFill rotWithShape="1">
          <a:blip r:embed="rId2">
            <a:extLst>
              <a:ext uri="{28A0092B-C50C-407E-A947-70E740481C1C}">
                <a14:useLocalDpi xmlns:a14="http://schemas.microsoft.com/office/drawing/2010/main" val="0"/>
              </a:ext>
            </a:extLst>
          </a:blip>
          <a:srcRect t="7327" b="-2"/>
          <a:stretch/>
        </p:blipFill>
        <p:spPr bwMode="auto">
          <a:xfrm>
            <a:off x="7689272" y="0"/>
            <a:ext cx="1454727" cy="1482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5619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30:19-21, </a:t>
            </a:r>
            <a:r>
              <a:rPr lang="en-US" dirty="0" smtClean="0">
                <a:effectLst>
                  <a:outerShdw blurRad="38100" dist="38100" dir="2700000" algn="tl">
                    <a:srgbClr val="000000">
                      <a:alpha val="43137"/>
                    </a:srgbClr>
                  </a:outerShdw>
                </a:effectLst>
              </a:rPr>
              <a:t>23-26</a:t>
            </a:r>
          </a:p>
          <a:p>
            <a:pPr lvl="1"/>
            <a:r>
              <a:rPr lang="en-US" dirty="0" smtClean="0"/>
              <a:t>"The </a:t>
            </a:r>
            <a:r>
              <a:rPr lang="en-US" dirty="0"/>
              <a:t>Merciful One will show </a:t>
            </a:r>
            <a:r>
              <a:rPr lang="en-US" dirty="0" smtClean="0"/>
              <a:t>you mercy </a:t>
            </a:r>
            <a:r>
              <a:rPr lang="en-US" dirty="0"/>
              <a:t>when you cry out."</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147:1-2, 3-4, </a:t>
            </a:r>
            <a:r>
              <a:rPr lang="en-US" sz="2800" dirty="0" smtClean="0">
                <a:effectLst>
                  <a:outerShdw blurRad="38100" dist="38100" dir="2700000" algn="tl">
                    <a:srgbClr val="000000">
                      <a:alpha val="43137"/>
                    </a:srgbClr>
                  </a:outerShdw>
                </a:effectLst>
              </a:rPr>
              <a:t>5-6</a:t>
            </a:r>
          </a:p>
          <a:p>
            <a:pPr lvl="1"/>
            <a:r>
              <a:rPr lang="en-US" sz="2400" dirty="0" smtClean="0"/>
              <a:t>“Blessed are all who wait for the Lord.”</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9:35—10:1, 5a, </a:t>
            </a:r>
            <a:r>
              <a:rPr lang="en-US" dirty="0" smtClean="0">
                <a:effectLst>
                  <a:outerShdw blurRad="38100" dist="38100" dir="2700000" algn="tl">
                    <a:srgbClr val="000000">
                      <a:alpha val="43137"/>
                    </a:srgbClr>
                  </a:outerShdw>
                </a:effectLst>
              </a:rPr>
              <a:t>6-8</a:t>
            </a:r>
          </a:p>
          <a:p>
            <a:pPr lvl="1"/>
            <a:r>
              <a:rPr lang="en-US" dirty="0" smtClean="0"/>
              <a:t>"At </a:t>
            </a:r>
            <a:r>
              <a:rPr lang="en-US" dirty="0"/>
              <a:t>the sight of the crowds, </a:t>
            </a:r>
            <a:r>
              <a:rPr lang="en-US" dirty="0" smtClean="0"/>
              <a:t/>
            </a:r>
            <a:br>
              <a:rPr lang="en-US" dirty="0" smtClean="0"/>
            </a:br>
            <a:r>
              <a:rPr lang="en-US" dirty="0" smtClean="0"/>
              <a:t>Jesus</a:t>
            </a:r>
            <a:r>
              <a:rPr lang="en-US" dirty="0"/>
              <a:t>' heart was moved with pity for them</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(Jesus heals many;  harvest/laborers saying; then commissions his disciples.)</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1</a:t>
            </a:r>
            <a:r>
              <a:rPr lang="en-US" baseline="30000" dirty="0" smtClean="0">
                <a:effectLst>
                  <a:outerShdw blurRad="38100" dist="38100" dir="2700000" algn="tl">
                    <a:srgbClr val="000000">
                      <a:alpha val="43137"/>
                    </a:srgbClr>
                  </a:outerShdw>
                </a:effectLst>
              </a:rPr>
              <a:t>st</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Saturday</a:t>
            </a:r>
            <a:endParaRPr lang="en-US" dirty="0">
              <a:effectLst>
                <a:outerShdw blurRad="38100" dist="38100" dir="2700000" algn="tl">
                  <a:srgbClr val="000000">
                    <a:alpha val="43137"/>
                  </a:srgbClr>
                </a:outerShdw>
              </a:effectLst>
            </a:endParaRPr>
          </a:p>
        </p:txBody>
      </p:sp>
      <p:pic>
        <p:nvPicPr>
          <p:cNvPr id="4" name="Picture 4" descr="advent week 1 - Google Search"/>
          <p:cNvPicPr>
            <a:picLocks noChangeAspect="1" noChangeArrowheads="1"/>
          </p:cNvPicPr>
          <p:nvPr/>
        </p:nvPicPr>
        <p:blipFill rotWithShape="1">
          <a:blip r:embed="rId2">
            <a:extLst>
              <a:ext uri="{28A0092B-C50C-407E-A947-70E740481C1C}">
                <a14:useLocalDpi xmlns:a14="http://schemas.microsoft.com/office/drawing/2010/main" val="0"/>
              </a:ext>
            </a:extLst>
          </a:blip>
          <a:srcRect t="7327" b="-2"/>
          <a:stretch/>
        </p:blipFill>
        <p:spPr bwMode="auto">
          <a:xfrm>
            <a:off x="7689272" y="0"/>
            <a:ext cx="1454727" cy="1482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7272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35:1-10</a:t>
            </a:r>
          </a:p>
          <a:p>
            <a:pPr lvl="1"/>
            <a:r>
              <a:rPr lang="en-US" dirty="0" smtClean="0"/>
              <a:t>"God </a:t>
            </a:r>
            <a:r>
              <a:rPr lang="en-US" dirty="0"/>
              <a:t>himself will come and save you</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Also read on 3</a:t>
            </a:r>
            <a:r>
              <a:rPr lang="en-US" sz="2000" i="1" baseline="30000" dirty="0" smtClean="0">
                <a:solidFill>
                  <a:schemeClr val="accent5">
                    <a:lumMod val="40000"/>
                    <a:lumOff val="60000"/>
                  </a:schemeClr>
                </a:solidFill>
                <a:effectLst>
                  <a:outerShdw blurRad="38100" dist="38100" dir="2700000" algn="tl">
                    <a:srgbClr val="000000">
                      <a:alpha val="43137"/>
                    </a:srgbClr>
                  </a:outerShdw>
                </a:effectLst>
              </a:rPr>
              <a:t>rd</a:t>
            </a:r>
            <a:r>
              <a:rPr lang="en-US" sz="2000" i="1" dirty="0" smtClean="0">
                <a:solidFill>
                  <a:schemeClr val="accent5">
                    <a:lumMod val="40000"/>
                    <a:lumOff val="60000"/>
                  </a:schemeClr>
                </a:solidFill>
                <a:effectLst>
                  <a:outerShdw blurRad="38100" dist="38100" dir="2700000" algn="tl">
                    <a:srgbClr val="000000">
                      <a:alpha val="43137"/>
                    </a:srgbClr>
                  </a:outerShdw>
                </a:effectLst>
              </a:rPr>
              <a:t> Sunday, Year A</a:t>
            </a:r>
            <a:endParaRPr lang="en-US" sz="2000" i="1" dirty="0">
              <a:solidFill>
                <a:schemeClr val="accent5">
                  <a:lumMod val="40000"/>
                  <a:lumOff val="60000"/>
                </a:schemeClr>
              </a:solidFill>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85:9ab+10, 11-12, </a:t>
            </a:r>
            <a:r>
              <a:rPr lang="en-US" sz="2800" dirty="0" smtClean="0">
                <a:effectLst>
                  <a:outerShdw blurRad="38100" dist="38100" dir="2700000" algn="tl">
                    <a:srgbClr val="000000">
                      <a:alpha val="43137"/>
                    </a:srgbClr>
                  </a:outerShdw>
                </a:effectLst>
              </a:rPr>
              <a:t>13-14</a:t>
            </a:r>
          </a:p>
          <a:p>
            <a:pPr lvl="1"/>
            <a:r>
              <a:rPr lang="en-US" sz="2400" dirty="0" smtClean="0"/>
              <a:t>“Our God will come to save us!”</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5:17-26</a:t>
            </a:r>
          </a:p>
          <a:p>
            <a:pPr lvl="1"/>
            <a:r>
              <a:rPr lang="en-US" dirty="0" smtClean="0"/>
              <a:t>"We </a:t>
            </a:r>
            <a:r>
              <a:rPr lang="en-US" dirty="0"/>
              <a:t>have seen incredible things today</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(Healing of a paralytic &amp; discussion of forgiving sins.)</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2</a:t>
            </a:r>
            <a:r>
              <a:rPr lang="en-US" baseline="30000" dirty="0" smtClean="0">
                <a:effectLst>
                  <a:outerShdw blurRad="38100" dist="38100" dir="2700000" algn="tl">
                    <a:srgbClr val="000000">
                      <a:alpha val="43137"/>
                    </a:srgbClr>
                  </a:outerShdw>
                </a:effectLst>
              </a:rPr>
              <a:t>nd</a:t>
            </a:r>
            <a:r>
              <a:rPr lang="en-US" dirty="0" smtClean="0">
                <a:effectLst>
                  <a:outerShdw blurRad="38100" dist="38100" dir="2700000" algn="tl">
                    <a:srgbClr val="000000">
                      <a:alpha val="43137"/>
                    </a:srgbClr>
                  </a:outerShdw>
                </a:effectLst>
              </a:rPr>
              <a:t> Week of Advent – Monday</a:t>
            </a:r>
            <a:endParaRPr lang="en-US" dirty="0">
              <a:effectLst>
                <a:outerShdw blurRad="38100" dist="38100" dir="2700000" algn="tl">
                  <a:srgbClr val="000000">
                    <a:alpha val="43137"/>
                  </a:srgbClr>
                </a:outerShdw>
              </a:effectLst>
            </a:endParaRPr>
          </a:p>
        </p:txBody>
      </p:sp>
      <p:pic>
        <p:nvPicPr>
          <p:cNvPr id="13316" name="Picture 4" descr="https://onlineministries.creighton.edu/CollaborativeMinistry/Advent/adventwreath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47626"/>
            <a:ext cx="1514475" cy="157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335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40:1-11</a:t>
            </a:r>
          </a:p>
          <a:p>
            <a:pPr lvl="1"/>
            <a:r>
              <a:rPr lang="en-US" dirty="0" smtClean="0"/>
              <a:t>"God </a:t>
            </a:r>
            <a:r>
              <a:rPr lang="en-US" dirty="0"/>
              <a:t>consoles his people</a:t>
            </a:r>
            <a:r>
              <a:rPr lang="en-US" dirty="0" smtClean="0"/>
              <a:t>."</a:t>
            </a:r>
          </a:p>
          <a:p>
            <a:pPr lvl="1"/>
            <a:r>
              <a:rPr lang="en-US" sz="2000" i="1" dirty="0">
                <a:solidFill>
                  <a:schemeClr val="accent5">
                    <a:lumMod val="40000"/>
                    <a:lumOff val="60000"/>
                  </a:schemeClr>
                </a:solidFill>
              </a:rPr>
              <a:t>Also read on </a:t>
            </a:r>
            <a:r>
              <a:rPr lang="en-US" sz="2000" i="1" dirty="0" smtClean="0">
                <a:solidFill>
                  <a:schemeClr val="accent5">
                    <a:lumMod val="40000"/>
                    <a:lumOff val="60000"/>
                  </a:schemeClr>
                </a:solidFill>
              </a:rPr>
              <a:t>2</a:t>
            </a:r>
            <a:r>
              <a:rPr lang="en-US" sz="2000" i="1" baseline="30000" dirty="0" smtClean="0">
                <a:solidFill>
                  <a:schemeClr val="accent5">
                    <a:lumMod val="40000"/>
                    <a:lumOff val="60000"/>
                  </a:schemeClr>
                </a:solidFill>
              </a:rPr>
              <a:t>nd</a:t>
            </a:r>
            <a:r>
              <a:rPr lang="en-US" sz="2000" i="1" dirty="0" smtClean="0">
                <a:solidFill>
                  <a:schemeClr val="accent5">
                    <a:lumMod val="40000"/>
                    <a:lumOff val="60000"/>
                  </a:schemeClr>
                </a:solidFill>
              </a:rPr>
              <a:t> Sunday</a:t>
            </a:r>
            <a:r>
              <a:rPr lang="en-US" sz="2000" i="1" dirty="0">
                <a:solidFill>
                  <a:schemeClr val="accent5">
                    <a:lumMod val="40000"/>
                    <a:lumOff val="60000"/>
                  </a:schemeClr>
                </a:solidFill>
              </a:rPr>
              <a:t>, Year </a:t>
            </a:r>
            <a:r>
              <a:rPr lang="en-US" sz="2000" i="1" dirty="0" smtClean="0">
                <a:solidFill>
                  <a:schemeClr val="accent5">
                    <a:lumMod val="40000"/>
                    <a:lumOff val="60000"/>
                  </a:schemeClr>
                </a:solidFill>
              </a:rPr>
              <a:t>B</a:t>
            </a:r>
            <a:endParaRPr lang="en-US" sz="2000" dirty="0">
              <a:solidFill>
                <a:schemeClr val="accent5">
                  <a:lumMod val="40000"/>
                  <a:lumOff val="60000"/>
                </a:schemeClr>
              </a:solidFill>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96:1-2, 3+10ac, 11-12, </a:t>
            </a:r>
            <a:r>
              <a:rPr lang="en-US" sz="2800" dirty="0" smtClean="0">
                <a:effectLst>
                  <a:outerShdw blurRad="38100" dist="38100" dir="2700000" algn="tl">
                    <a:srgbClr val="000000">
                      <a:alpha val="43137"/>
                    </a:srgbClr>
                  </a:outerShdw>
                </a:effectLst>
              </a:rPr>
              <a:t>13</a:t>
            </a:r>
          </a:p>
          <a:p>
            <a:pPr lvl="1"/>
            <a:r>
              <a:rPr lang="en-US" sz="2400" dirty="0" smtClean="0"/>
              <a:t>“The Lord our God comes with power.”</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18:12-14</a:t>
            </a:r>
          </a:p>
          <a:p>
            <a:pPr lvl="1"/>
            <a:r>
              <a:rPr lang="en-US" dirty="0" smtClean="0"/>
              <a:t>"God </a:t>
            </a:r>
            <a:r>
              <a:rPr lang="en-US" dirty="0"/>
              <a:t>does not will that the little ones be lost</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(Parable of Good Shepherd, with 99+1 sheep)</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2</a:t>
            </a:r>
            <a:r>
              <a:rPr lang="en-US" baseline="30000" dirty="0" smtClean="0">
                <a:effectLst>
                  <a:outerShdw blurRad="38100" dist="38100" dir="2700000" algn="tl">
                    <a:srgbClr val="000000">
                      <a:alpha val="43137"/>
                    </a:srgbClr>
                  </a:outerShdw>
                </a:effectLst>
              </a:rPr>
              <a:t>nd</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Tuesday</a:t>
            </a:r>
            <a:endParaRPr lang="en-US" dirty="0">
              <a:effectLst>
                <a:outerShdw blurRad="38100" dist="38100" dir="2700000" algn="tl">
                  <a:srgbClr val="000000">
                    <a:alpha val="43137"/>
                  </a:srgbClr>
                </a:outerShdw>
              </a:effectLst>
            </a:endParaRPr>
          </a:p>
        </p:txBody>
      </p:sp>
      <p:pic>
        <p:nvPicPr>
          <p:cNvPr id="4" name="Picture 4" descr="https://onlineministries.creighton.edu/CollaborativeMinistry/Advent/adventwreath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47626"/>
            <a:ext cx="1514475" cy="157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024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40:25-31</a:t>
            </a:r>
          </a:p>
          <a:p>
            <a:pPr lvl="1"/>
            <a:r>
              <a:rPr lang="en-US" dirty="0" smtClean="0"/>
              <a:t>"The </a:t>
            </a:r>
            <a:r>
              <a:rPr lang="en-US" cap="small" dirty="0"/>
              <a:t>Lord</a:t>
            </a:r>
            <a:r>
              <a:rPr lang="en-US" dirty="0"/>
              <a:t> God is almighty and gives strength to the fainting."</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103:1-2, 3-4, </a:t>
            </a:r>
            <a:r>
              <a:rPr lang="en-US" sz="2800" dirty="0" smtClean="0">
                <a:effectLst>
                  <a:outerShdw blurRad="38100" dist="38100" dir="2700000" algn="tl">
                    <a:srgbClr val="000000">
                      <a:alpha val="43137"/>
                    </a:srgbClr>
                  </a:outerShdw>
                </a:effectLst>
              </a:rPr>
              <a:t>8+10</a:t>
            </a:r>
          </a:p>
          <a:p>
            <a:pPr lvl="1"/>
            <a:r>
              <a:rPr lang="en-US" sz="2400" dirty="0" smtClean="0"/>
              <a:t>“O bless the Lord, my soul!”</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11:28-30</a:t>
            </a:r>
          </a:p>
          <a:p>
            <a:pPr lvl="1"/>
            <a:r>
              <a:rPr lang="en-US" dirty="0" smtClean="0"/>
              <a:t>"Come </a:t>
            </a:r>
            <a:r>
              <a:rPr lang="en-US" dirty="0"/>
              <a:t>to me, all you who labor</a:t>
            </a:r>
            <a:r>
              <a:rPr lang="en-US" dirty="0" smtClean="0"/>
              <a:t>."</a:t>
            </a:r>
          </a:p>
          <a:p>
            <a:pPr lvl="1"/>
            <a:r>
              <a:rPr lang="en-US" sz="2000" i="1" dirty="0" smtClean="0">
                <a:solidFill>
                  <a:schemeClr val="accent5">
                    <a:lumMod val="40000"/>
                    <a:lumOff val="60000"/>
                  </a:schemeClr>
                </a:solidFill>
                <a:effectLst>
                  <a:outerShdw blurRad="38100" dist="38100" dir="2700000" algn="tl">
                    <a:srgbClr val="000000">
                      <a:alpha val="43137"/>
                    </a:srgbClr>
                  </a:outerShdw>
                </a:effectLst>
              </a:rPr>
              <a:t>(Brief &amp; familiar saying of Jesus.)</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sz="4000" dirty="0" smtClean="0">
                <a:effectLst>
                  <a:outerShdw blurRad="38100" dist="38100" dir="2700000" algn="tl">
                    <a:srgbClr val="000000">
                      <a:alpha val="43137"/>
                    </a:srgbClr>
                  </a:outerShdw>
                </a:effectLst>
              </a:rPr>
              <a:t>2</a:t>
            </a:r>
            <a:r>
              <a:rPr lang="en-US" sz="4000" baseline="30000" dirty="0" smtClean="0">
                <a:effectLst>
                  <a:outerShdw blurRad="38100" dist="38100" dir="2700000" algn="tl">
                    <a:srgbClr val="000000">
                      <a:alpha val="43137"/>
                    </a:srgbClr>
                  </a:outerShdw>
                </a:effectLst>
              </a:rPr>
              <a:t>nd</a:t>
            </a:r>
            <a:r>
              <a:rPr lang="en-US" sz="4000" dirty="0" smtClean="0">
                <a:effectLst>
                  <a:outerShdw blurRad="38100" dist="38100" dir="2700000" algn="tl">
                    <a:srgbClr val="000000">
                      <a:alpha val="43137"/>
                    </a:srgbClr>
                  </a:outerShdw>
                </a:effectLst>
              </a:rPr>
              <a:t> Week </a:t>
            </a:r>
            <a:r>
              <a:rPr lang="en-US" sz="4000" dirty="0">
                <a:effectLst>
                  <a:outerShdw blurRad="38100" dist="38100" dir="2700000" algn="tl">
                    <a:srgbClr val="000000">
                      <a:alpha val="43137"/>
                    </a:srgbClr>
                  </a:outerShdw>
                </a:effectLst>
              </a:rPr>
              <a:t>of Advent – </a:t>
            </a:r>
            <a:r>
              <a:rPr lang="en-US" sz="4000" dirty="0" smtClean="0">
                <a:effectLst>
                  <a:outerShdw blurRad="38100" dist="38100" dir="2700000" algn="tl">
                    <a:srgbClr val="000000">
                      <a:alpha val="43137"/>
                    </a:srgbClr>
                  </a:outerShdw>
                </a:effectLst>
              </a:rPr>
              <a:t>Wednesday</a:t>
            </a:r>
            <a:endParaRPr lang="en-US" sz="4000" dirty="0">
              <a:effectLst>
                <a:outerShdw blurRad="38100" dist="38100" dir="2700000" algn="tl">
                  <a:srgbClr val="000000">
                    <a:alpha val="43137"/>
                  </a:srgbClr>
                </a:outerShdw>
              </a:effectLst>
            </a:endParaRPr>
          </a:p>
        </p:txBody>
      </p:sp>
      <p:pic>
        <p:nvPicPr>
          <p:cNvPr id="4" name="Picture 4" descr="https://onlineministries.creighton.edu/CollaborativeMinistry/Advent/adventwreath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47626"/>
            <a:ext cx="1514475" cy="157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4713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41:13-20</a:t>
            </a:r>
          </a:p>
          <a:p>
            <a:pPr lvl="1"/>
            <a:r>
              <a:rPr lang="en-US" dirty="0" smtClean="0"/>
              <a:t>“I am your redeemer, the Holy One of Israel.”</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145:1+9, 10-11, </a:t>
            </a:r>
            <a:r>
              <a:rPr lang="en-US" sz="2800" dirty="0" smtClean="0">
                <a:effectLst>
                  <a:outerShdw blurRad="38100" dist="38100" dir="2700000" algn="tl">
                    <a:srgbClr val="000000">
                      <a:alpha val="43137"/>
                    </a:srgbClr>
                  </a:outerShdw>
                </a:effectLst>
              </a:rPr>
              <a:t>12-13ab</a:t>
            </a:r>
          </a:p>
          <a:p>
            <a:pPr lvl="1"/>
            <a:r>
              <a:rPr lang="en-US" sz="2400" dirty="0" smtClean="0"/>
              <a:t>“The Lord is gracious and merciful; slow to anger, and of great kindness.”</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11:11-15</a:t>
            </a:r>
          </a:p>
          <a:p>
            <a:pPr lvl="1"/>
            <a:r>
              <a:rPr lang="en-US" dirty="0" smtClean="0"/>
              <a:t>"None </a:t>
            </a:r>
            <a:r>
              <a:rPr lang="en-US" dirty="0"/>
              <a:t>greater than </a:t>
            </a:r>
            <a:r>
              <a:rPr lang="en-US" b="1" dirty="0"/>
              <a:t>John the Baptist </a:t>
            </a:r>
            <a:r>
              <a:rPr lang="en-US" dirty="0"/>
              <a:t>has been born."</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2</a:t>
            </a:r>
            <a:r>
              <a:rPr lang="en-US" baseline="30000" dirty="0" smtClean="0">
                <a:effectLst>
                  <a:outerShdw blurRad="38100" dist="38100" dir="2700000" algn="tl">
                    <a:srgbClr val="000000">
                      <a:alpha val="43137"/>
                    </a:srgbClr>
                  </a:outerShdw>
                </a:effectLst>
              </a:rPr>
              <a:t>nd</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Thursday</a:t>
            </a:r>
            <a:endParaRPr lang="en-US" dirty="0">
              <a:effectLst>
                <a:outerShdw blurRad="38100" dist="38100" dir="2700000" algn="tl">
                  <a:srgbClr val="000000">
                    <a:alpha val="43137"/>
                  </a:srgbClr>
                </a:outerShdw>
              </a:effectLst>
            </a:endParaRPr>
          </a:p>
        </p:txBody>
      </p:sp>
      <p:pic>
        <p:nvPicPr>
          <p:cNvPr id="4" name="Picture 4" descr="https://onlineministries.creighton.edu/CollaborativeMinistry/Advent/adventwreath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47626"/>
            <a:ext cx="1514475" cy="157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2777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48:17-19</a:t>
            </a:r>
          </a:p>
          <a:p>
            <a:pPr lvl="1"/>
            <a:r>
              <a:rPr lang="en-US" dirty="0" smtClean="0"/>
              <a:t>“If only you would hearken to my commandments.”</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1:1-2, 3, </a:t>
            </a:r>
            <a:r>
              <a:rPr lang="en-US" sz="2800" dirty="0" smtClean="0">
                <a:effectLst>
                  <a:outerShdw blurRad="38100" dist="38100" dir="2700000" algn="tl">
                    <a:srgbClr val="000000">
                      <a:alpha val="43137"/>
                    </a:srgbClr>
                  </a:outerShdw>
                </a:effectLst>
              </a:rPr>
              <a:t>4+6</a:t>
            </a:r>
          </a:p>
          <a:p>
            <a:pPr lvl="1"/>
            <a:r>
              <a:rPr lang="en-US" sz="2400" dirty="0" smtClean="0"/>
              <a:t>“Those who follow you, Lord, will have the light of life.”</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11:16-19</a:t>
            </a:r>
          </a:p>
          <a:p>
            <a:pPr lvl="1"/>
            <a:r>
              <a:rPr lang="en-US" dirty="0" smtClean="0"/>
              <a:t>"They </a:t>
            </a:r>
            <a:r>
              <a:rPr lang="en-US" dirty="0"/>
              <a:t>listened neither to </a:t>
            </a:r>
            <a:r>
              <a:rPr lang="en-US" b="1" dirty="0"/>
              <a:t>John</a:t>
            </a:r>
            <a:r>
              <a:rPr lang="en-US" dirty="0"/>
              <a:t> nor to the Son of Man."</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lstStyle/>
          <a:p>
            <a:r>
              <a:rPr lang="en-US" dirty="0" smtClean="0">
                <a:effectLst>
                  <a:outerShdw blurRad="38100" dist="38100" dir="2700000" algn="tl">
                    <a:srgbClr val="000000">
                      <a:alpha val="43137"/>
                    </a:srgbClr>
                  </a:outerShdw>
                </a:effectLst>
              </a:rPr>
              <a:t>2</a:t>
            </a:r>
            <a:r>
              <a:rPr lang="en-US" baseline="30000" dirty="0" smtClean="0">
                <a:effectLst>
                  <a:outerShdw blurRad="38100" dist="38100" dir="2700000" algn="tl">
                    <a:srgbClr val="000000">
                      <a:alpha val="43137"/>
                    </a:srgbClr>
                  </a:outerShdw>
                </a:effectLst>
              </a:rPr>
              <a:t>nd</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Friday</a:t>
            </a:r>
            <a:endParaRPr lang="en-US" dirty="0">
              <a:effectLst>
                <a:outerShdw blurRad="38100" dist="38100" dir="2700000" algn="tl">
                  <a:srgbClr val="000000">
                    <a:alpha val="43137"/>
                  </a:srgbClr>
                </a:outerShdw>
              </a:effectLst>
            </a:endParaRPr>
          </a:p>
        </p:txBody>
      </p:sp>
      <p:pic>
        <p:nvPicPr>
          <p:cNvPr id="4" name="Picture 4" descr="https://onlineministries.creighton.edu/CollaborativeMinistry/Advent/adventwreath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47626"/>
            <a:ext cx="1514475" cy="157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597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Sir 48:1-4, </a:t>
            </a:r>
            <a:r>
              <a:rPr lang="en-US" dirty="0" smtClean="0">
                <a:effectLst>
                  <a:outerShdw blurRad="38100" dist="38100" dir="2700000" algn="tl">
                    <a:srgbClr val="000000">
                      <a:alpha val="43137"/>
                    </a:srgbClr>
                  </a:outerShdw>
                </a:effectLst>
              </a:rPr>
              <a:t>9-11</a:t>
            </a:r>
          </a:p>
          <a:p>
            <a:pPr lvl="1"/>
            <a:r>
              <a:rPr lang="en-US" dirty="0" smtClean="0"/>
              <a:t>“Elijah was enveloped in a whirlwind.”</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80:2ac+3b, 15-16, </a:t>
            </a:r>
            <a:r>
              <a:rPr lang="en-US" sz="2800" dirty="0" smtClean="0">
                <a:effectLst>
                  <a:outerShdw blurRad="38100" dist="38100" dir="2700000" algn="tl">
                    <a:srgbClr val="000000">
                      <a:alpha val="43137"/>
                    </a:srgbClr>
                  </a:outerShdw>
                </a:effectLst>
              </a:rPr>
              <a:t>18-19</a:t>
            </a:r>
          </a:p>
          <a:p>
            <a:pPr lvl="1"/>
            <a:r>
              <a:rPr lang="en-US" sz="2400" dirty="0" smtClean="0"/>
              <a:t>“Lord, make us turn to you; let us see your face and we shall be saved.”</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17:9a, </a:t>
            </a:r>
            <a:r>
              <a:rPr lang="en-US" dirty="0" smtClean="0">
                <a:effectLst>
                  <a:outerShdw blurRad="38100" dist="38100" dir="2700000" algn="tl">
                    <a:srgbClr val="000000">
                      <a:alpha val="43137"/>
                    </a:srgbClr>
                  </a:outerShdw>
                </a:effectLst>
              </a:rPr>
              <a:t>10-13</a:t>
            </a:r>
          </a:p>
          <a:p>
            <a:pPr lvl="1"/>
            <a:r>
              <a:rPr lang="en-US" dirty="0" smtClean="0"/>
              <a:t>"</a:t>
            </a:r>
            <a:r>
              <a:rPr lang="en-US" b="1" dirty="0" smtClean="0"/>
              <a:t>Elijah</a:t>
            </a:r>
            <a:r>
              <a:rPr lang="en-US" dirty="0" smtClean="0"/>
              <a:t> </a:t>
            </a:r>
            <a:r>
              <a:rPr lang="en-US" dirty="0"/>
              <a:t>has already come, and they did not recognize him."</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2</a:t>
            </a:r>
            <a:r>
              <a:rPr lang="en-US" baseline="30000" dirty="0" smtClean="0">
                <a:effectLst>
                  <a:outerShdw blurRad="38100" dist="38100" dir="2700000" algn="tl">
                    <a:srgbClr val="000000">
                      <a:alpha val="43137"/>
                    </a:srgbClr>
                  </a:outerShdw>
                </a:effectLst>
              </a:rPr>
              <a:t>nd</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Saturday</a:t>
            </a:r>
            <a:endParaRPr lang="en-US" dirty="0">
              <a:effectLst>
                <a:outerShdw blurRad="38100" dist="38100" dir="2700000" algn="tl">
                  <a:srgbClr val="000000">
                    <a:alpha val="43137"/>
                  </a:srgbClr>
                </a:outerShdw>
              </a:effectLst>
            </a:endParaRPr>
          </a:p>
        </p:txBody>
      </p:sp>
      <p:pic>
        <p:nvPicPr>
          <p:cNvPr id="4" name="Picture 4" descr="https://onlineministries.creighton.edu/CollaborativeMinistry/Advent/adventwreath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47626"/>
            <a:ext cx="1514475" cy="157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8262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dirty="0" smtClean="0">
                <a:effectLst>
                  <a:outerShdw blurRad="38100" dist="38100" dir="2700000" algn="tl">
                    <a:srgbClr val="000000">
                      <a:alpha val="43137"/>
                    </a:srgbClr>
                  </a:outerShdw>
                </a:effectLst>
              </a:rPr>
              <a:t>Lectionary Note for each weekday this 3</a:t>
            </a:r>
            <a:r>
              <a:rPr lang="en-US" sz="2400" b="1" baseline="30000" dirty="0" smtClean="0">
                <a:effectLst>
                  <a:outerShdw blurRad="38100" dist="38100" dir="2700000" algn="tl">
                    <a:srgbClr val="000000">
                      <a:alpha val="43137"/>
                    </a:srgbClr>
                  </a:outerShdw>
                </a:effectLst>
              </a:rPr>
              <a:t>rd</a:t>
            </a:r>
            <a:r>
              <a:rPr lang="en-US" sz="2400" b="1" dirty="0" smtClean="0">
                <a:effectLst>
                  <a:outerShdw blurRad="38100" dist="38100" dir="2700000" algn="tl">
                    <a:srgbClr val="000000">
                      <a:alpha val="43137"/>
                    </a:srgbClr>
                  </a:outerShdw>
                </a:effectLst>
              </a:rPr>
              <a:t> week: </a:t>
            </a:r>
            <a:br>
              <a:rPr lang="en-US" sz="2400" b="1" dirty="0" smtClean="0">
                <a:effectLst>
                  <a:outerShdw blurRad="38100" dist="38100" dir="2700000" algn="tl">
                    <a:srgbClr val="000000">
                      <a:alpha val="43137"/>
                    </a:srgbClr>
                  </a:outerShdw>
                </a:effectLst>
              </a:rPr>
            </a:br>
            <a:r>
              <a:rPr lang="en-US" sz="2400" i="1" dirty="0" smtClean="0"/>
              <a:t>"</a:t>
            </a:r>
            <a:r>
              <a:rPr lang="en-US" sz="2400" i="1" dirty="0"/>
              <a:t>If today is December 17 or 18, omit these readings and use those given for the weekdays of Advent, nos. 193 or 194</a:t>
            </a:r>
            <a:r>
              <a:rPr lang="en-US" sz="2400" i="1" dirty="0" smtClean="0"/>
              <a:t>."</a:t>
            </a:r>
          </a:p>
          <a:p>
            <a:pPr lvl="3"/>
            <a:endParaRPr lang="en-US" b="1" dirty="0" smtClean="0">
              <a:effectLst>
                <a:outerShdw blurRad="38100" dist="38100" dir="2700000" algn="tl">
                  <a:srgbClr val="000000">
                    <a:alpha val="43137"/>
                  </a:srgbClr>
                </a:outerShdw>
              </a:effectLst>
            </a:endParaRPr>
          </a:p>
          <a:p>
            <a:r>
              <a:rPr lang="en-US" b="1" dirty="0" smtClean="0">
                <a:solidFill>
                  <a:schemeClr val="accent5">
                    <a:lumMod val="40000"/>
                    <a:lumOff val="60000"/>
                  </a:schemeClr>
                </a:solidFill>
                <a:effectLst>
                  <a:outerShdw blurRad="38100" dist="38100" dir="2700000" algn="tl">
                    <a:srgbClr val="000000">
                      <a:alpha val="43137"/>
                    </a:srgbClr>
                  </a:outerShdw>
                </a:effectLst>
              </a:rPr>
              <a:t>1</a:t>
            </a:r>
            <a:r>
              <a:rPr lang="en-US" b="1" baseline="30000" dirty="0" smtClean="0">
                <a:solidFill>
                  <a:schemeClr val="accent5">
                    <a:lumMod val="40000"/>
                    <a:lumOff val="60000"/>
                  </a:schemeClr>
                </a:solidFill>
                <a:effectLst>
                  <a:outerShdw blurRad="38100" dist="38100" dir="2700000" algn="tl">
                    <a:srgbClr val="000000">
                      <a:alpha val="43137"/>
                    </a:srgbClr>
                  </a:outerShdw>
                </a:effectLst>
              </a:rPr>
              <a:t>st</a:t>
            </a:r>
            <a:r>
              <a:rPr lang="en-US" b="1" dirty="0" smtClean="0">
                <a:solidFill>
                  <a:schemeClr val="accent5">
                    <a:lumMod val="40000"/>
                    <a:lumOff val="60000"/>
                  </a:schemeClr>
                </a:solidFill>
                <a:effectLst>
                  <a:outerShdw blurRad="38100" dist="38100" dir="2700000" algn="tl">
                    <a:srgbClr val="000000">
                      <a:alpha val="43137"/>
                    </a:srgbClr>
                  </a:outerShdw>
                </a:effectLst>
              </a:rPr>
              <a:t> </a:t>
            </a:r>
            <a:r>
              <a:rPr lang="en-US" b="1" dirty="0">
                <a:solidFill>
                  <a:schemeClr val="accent5">
                    <a:lumMod val="40000"/>
                    <a:lumOff val="60000"/>
                  </a:schemeClr>
                </a:solidFill>
                <a:effectLst>
                  <a:outerShdw blurRad="38100" dist="38100" dir="2700000" algn="tl">
                    <a:srgbClr val="000000">
                      <a:alpha val="43137"/>
                    </a:srgbClr>
                  </a:outerShdw>
                </a:effectLst>
              </a:rPr>
              <a:t>Reading: </a:t>
            </a:r>
            <a:r>
              <a:rPr lang="en-US" dirty="0" err="1">
                <a:effectLst>
                  <a:outerShdw blurRad="38100" dist="38100" dir="2700000" algn="tl">
                    <a:srgbClr val="000000">
                      <a:alpha val="43137"/>
                    </a:srgbClr>
                  </a:outerShdw>
                </a:effectLst>
              </a:rPr>
              <a:t>Num</a:t>
            </a:r>
            <a:r>
              <a:rPr lang="en-US" dirty="0">
                <a:effectLst>
                  <a:outerShdw blurRad="38100" dist="38100" dir="2700000" algn="tl">
                    <a:srgbClr val="000000">
                      <a:alpha val="43137"/>
                    </a:srgbClr>
                  </a:outerShdw>
                </a:effectLst>
              </a:rPr>
              <a:t> 24:2-7, </a:t>
            </a:r>
            <a:r>
              <a:rPr lang="en-US" dirty="0" smtClean="0">
                <a:effectLst>
                  <a:outerShdw blurRad="38100" dist="38100" dir="2700000" algn="tl">
                    <a:srgbClr val="000000">
                      <a:alpha val="43137"/>
                    </a:srgbClr>
                  </a:outerShdw>
                </a:effectLst>
              </a:rPr>
              <a:t>15-17a</a:t>
            </a:r>
          </a:p>
          <a:p>
            <a:pPr lvl="1"/>
            <a:r>
              <a:rPr lang="en-US" dirty="0" smtClean="0"/>
              <a:t>“A star shall advance from Jacob.”</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25:4-5ab, 6+7bc, </a:t>
            </a:r>
            <a:r>
              <a:rPr lang="en-US" sz="2800" dirty="0" smtClean="0">
                <a:effectLst>
                  <a:outerShdw blurRad="38100" dist="38100" dir="2700000" algn="tl">
                    <a:srgbClr val="000000">
                      <a:alpha val="43137"/>
                    </a:srgbClr>
                  </a:outerShdw>
                </a:effectLst>
              </a:rPr>
              <a:t>8-9</a:t>
            </a:r>
          </a:p>
          <a:p>
            <a:pPr lvl="1"/>
            <a:r>
              <a:rPr lang="en-US" sz="2400" dirty="0" smtClean="0"/>
              <a:t>“Teach me your ways, O Lord.”</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21:23-27</a:t>
            </a:r>
          </a:p>
          <a:p>
            <a:pPr lvl="1"/>
            <a:r>
              <a:rPr lang="en-US" dirty="0" smtClean="0"/>
              <a:t>"</a:t>
            </a:r>
            <a:r>
              <a:rPr lang="en-US" b="1" dirty="0" smtClean="0"/>
              <a:t>John's</a:t>
            </a:r>
            <a:r>
              <a:rPr lang="en-US" dirty="0" smtClean="0"/>
              <a:t> </a:t>
            </a:r>
            <a:r>
              <a:rPr lang="en-US" dirty="0"/>
              <a:t>baptism: </a:t>
            </a:r>
            <a:r>
              <a:rPr lang="en-US" dirty="0" smtClean="0"/>
              <a:t>where </a:t>
            </a:r>
            <a:r>
              <a:rPr lang="en-US" dirty="0"/>
              <a:t>did it come from?"</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3</a:t>
            </a:r>
            <a:r>
              <a:rPr lang="en-US" baseline="30000" dirty="0" smtClean="0">
                <a:effectLst>
                  <a:outerShdw blurRad="38100" dist="38100" dir="2700000" algn="tl">
                    <a:srgbClr val="000000">
                      <a:alpha val="43137"/>
                    </a:srgbClr>
                  </a:outerShdw>
                </a:effectLst>
              </a:rPr>
              <a:t>rd</a:t>
            </a:r>
            <a:r>
              <a:rPr lang="en-US" dirty="0" smtClean="0">
                <a:effectLst>
                  <a:outerShdw blurRad="38100" dist="38100" dir="2700000" algn="tl">
                    <a:srgbClr val="000000">
                      <a:alpha val="43137"/>
                    </a:srgbClr>
                  </a:outerShdw>
                </a:effectLst>
              </a:rPr>
              <a:t> Week of Advent – Monday</a:t>
            </a:r>
            <a:endParaRPr lang="en-US" dirty="0">
              <a:effectLst>
                <a:outerShdw blurRad="38100" dist="38100" dir="2700000" algn="tl">
                  <a:srgbClr val="000000">
                    <a:alpha val="43137"/>
                  </a:srgbClr>
                </a:outerShdw>
              </a:effectLst>
            </a:endParaRPr>
          </a:p>
        </p:txBody>
      </p:sp>
      <p:pic>
        <p:nvPicPr>
          <p:cNvPr id="19458" name="Picture 2" descr="The Jesuit Institute - Resources for Adven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908"/>
            <a:ext cx="1413164"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3353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err="1">
                <a:effectLst>
                  <a:outerShdw blurRad="38100" dist="38100" dir="2700000" algn="tl">
                    <a:srgbClr val="000000">
                      <a:alpha val="43137"/>
                    </a:srgbClr>
                  </a:outerShdw>
                </a:effectLst>
              </a:rPr>
              <a:t>Zeph</a:t>
            </a:r>
            <a:r>
              <a:rPr lang="en-US" dirty="0">
                <a:effectLst>
                  <a:outerShdw blurRad="38100" dist="38100" dir="2700000" algn="tl">
                    <a:srgbClr val="000000">
                      <a:alpha val="43137"/>
                    </a:srgbClr>
                  </a:outerShdw>
                </a:effectLst>
              </a:rPr>
              <a:t> 3:1-2, </a:t>
            </a:r>
            <a:r>
              <a:rPr lang="en-US" dirty="0" smtClean="0">
                <a:effectLst>
                  <a:outerShdw blurRad="38100" dist="38100" dir="2700000" algn="tl">
                    <a:srgbClr val="000000">
                      <a:alpha val="43137"/>
                    </a:srgbClr>
                  </a:outerShdw>
                </a:effectLst>
              </a:rPr>
              <a:t>9-13</a:t>
            </a:r>
          </a:p>
          <a:p>
            <a:pPr lvl="1"/>
            <a:r>
              <a:rPr lang="en-US" dirty="0" smtClean="0">
                <a:effectLst>
                  <a:outerShdw blurRad="38100" dist="38100" dir="2700000" algn="tl">
                    <a:srgbClr val="000000">
                      <a:alpha val="43137"/>
                    </a:srgbClr>
                  </a:outerShdw>
                </a:effectLst>
              </a:rPr>
              <a:t>“Messianic salvation is promised to all of the poor.”</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34:2-3, 6-7, 17-18, </a:t>
            </a:r>
            <a:r>
              <a:rPr lang="en-US" sz="2800" dirty="0" smtClean="0">
                <a:effectLst>
                  <a:outerShdw blurRad="38100" dist="38100" dir="2700000" algn="tl">
                    <a:srgbClr val="000000">
                      <a:alpha val="43137"/>
                    </a:srgbClr>
                  </a:outerShdw>
                </a:effectLst>
              </a:rPr>
              <a:t>19+23</a:t>
            </a:r>
          </a:p>
          <a:p>
            <a:pPr lvl="1"/>
            <a:r>
              <a:rPr lang="en-US" sz="2400" dirty="0" smtClean="0"/>
              <a:t>“The Lord hears the cry of the poor.”</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21:28-32</a:t>
            </a:r>
          </a:p>
          <a:p>
            <a:pPr lvl="1"/>
            <a:r>
              <a:rPr lang="en-US" dirty="0" smtClean="0"/>
              <a:t>"</a:t>
            </a:r>
            <a:r>
              <a:rPr lang="en-US" b="1" dirty="0" smtClean="0"/>
              <a:t>John </a:t>
            </a:r>
            <a:r>
              <a:rPr lang="en-US" dirty="0"/>
              <a:t>came and sinners believed in him."</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3</a:t>
            </a:r>
            <a:r>
              <a:rPr lang="en-US" baseline="30000" dirty="0" smtClean="0">
                <a:effectLst>
                  <a:outerShdw blurRad="38100" dist="38100" dir="2700000" algn="tl">
                    <a:srgbClr val="000000">
                      <a:alpha val="43137"/>
                    </a:srgbClr>
                  </a:outerShdw>
                </a:effectLst>
              </a:rPr>
              <a:t>rd</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Tuesday</a:t>
            </a:r>
            <a:endParaRPr lang="en-US" dirty="0">
              <a:effectLst>
                <a:outerShdw blurRad="38100" dist="38100" dir="2700000" algn="tl">
                  <a:srgbClr val="000000">
                    <a:alpha val="43137"/>
                  </a:srgbClr>
                </a:outerShdw>
              </a:effectLst>
            </a:endParaRPr>
          </a:p>
        </p:txBody>
      </p:sp>
      <p:pic>
        <p:nvPicPr>
          <p:cNvPr id="4" name="Picture 2" descr="The Jesuit Institute - Resources for Adven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908"/>
            <a:ext cx="1413164"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0247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45:6c-8, 18, </a:t>
            </a:r>
            <a:r>
              <a:rPr lang="en-US" dirty="0" smtClean="0">
                <a:effectLst>
                  <a:outerShdw blurRad="38100" dist="38100" dir="2700000" algn="tl">
                    <a:srgbClr val="000000">
                      <a:alpha val="43137"/>
                    </a:srgbClr>
                  </a:outerShdw>
                </a:effectLst>
              </a:rPr>
              <a:t>21c-25</a:t>
            </a:r>
          </a:p>
          <a:p>
            <a:pPr lvl="1"/>
            <a:r>
              <a:rPr lang="en-US" dirty="0" smtClean="0"/>
              <a:t>“Let the clouds rain down.”</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85:9ab+10, 11-12, </a:t>
            </a:r>
            <a:r>
              <a:rPr lang="en-US" sz="2800" dirty="0" smtClean="0">
                <a:effectLst>
                  <a:outerShdw blurRad="38100" dist="38100" dir="2700000" algn="tl">
                    <a:srgbClr val="000000">
                      <a:alpha val="43137"/>
                    </a:srgbClr>
                  </a:outerShdw>
                </a:effectLst>
              </a:rPr>
              <a:t>13-14</a:t>
            </a:r>
          </a:p>
          <a:p>
            <a:pPr lvl="1"/>
            <a:r>
              <a:rPr lang="en-US" sz="2400" dirty="0" smtClean="0"/>
              <a:t>“</a:t>
            </a:r>
            <a:r>
              <a:rPr lang="en-US" sz="2400" dirty="0"/>
              <a:t>Let the clouds rain </a:t>
            </a:r>
            <a:r>
              <a:rPr lang="en-US" sz="2400" dirty="0" smtClean="0"/>
              <a:t>down</a:t>
            </a:r>
            <a:r>
              <a:rPr lang="en-US" sz="2400" dirty="0"/>
              <a:t> </a:t>
            </a:r>
            <a:r>
              <a:rPr lang="en-US" sz="2400" dirty="0" smtClean="0"/>
              <a:t>the Just One, and the earth bring forth a Savior.”</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7:18b-23</a:t>
            </a:r>
          </a:p>
          <a:p>
            <a:pPr lvl="1"/>
            <a:r>
              <a:rPr lang="en-US" dirty="0" smtClean="0"/>
              <a:t>"Go </a:t>
            </a:r>
            <a:r>
              <a:rPr lang="en-US" dirty="0"/>
              <a:t>back and tell </a:t>
            </a:r>
            <a:r>
              <a:rPr lang="en-US" b="1" dirty="0"/>
              <a:t>John</a:t>
            </a:r>
            <a:r>
              <a:rPr lang="en-US" dirty="0"/>
              <a:t> what you have seen and heard."</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sz="4000" dirty="0" smtClean="0">
                <a:effectLst>
                  <a:outerShdw blurRad="38100" dist="38100" dir="2700000" algn="tl">
                    <a:srgbClr val="000000">
                      <a:alpha val="43137"/>
                    </a:srgbClr>
                  </a:outerShdw>
                </a:effectLst>
              </a:rPr>
              <a:t>3</a:t>
            </a:r>
            <a:r>
              <a:rPr lang="en-US" sz="4000" baseline="30000" dirty="0" smtClean="0">
                <a:effectLst>
                  <a:outerShdw blurRad="38100" dist="38100" dir="2700000" algn="tl">
                    <a:srgbClr val="000000">
                      <a:alpha val="43137"/>
                    </a:srgbClr>
                  </a:outerShdw>
                </a:effectLst>
              </a:rPr>
              <a:t>rd</a:t>
            </a:r>
            <a:r>
              <a:rPr lang="en-US" sz="4000" dirty="0" smtClean="0">
                <a:effectLst>
                  <a:outerShdw blurRad="38100" dist="38100" dir="2700000" algn="tl">
                    <a:srgbClr val="000000">
                      <a:alpha val="43137"/>
                    </a:srgbClr>
                  </a:outerShdw>
                </a:effectLst>
              </a:rPr>
              <a:t> Week </a:t>
            </a:r>
            <a:r>
              <a:rPr lang="en-US" sz="4000" dirty="0">
                <a:effectLst>
                  <a:outerShdw blurRad="38100" dist="38100" dir="2700000" algn="tl">
                    <a:srgbClr val="000000">
                      <a:alpha val="43137"/>
                    </a:srgbClr>
                  </a:outerShdw>
                </a:effectLst>
              </a:rPr>
              <a:t>of Advent – </a:t>
            </a:r>
            <a:r>
              <a:rPr lang="en-US" sz="4000" dirty="0" smtClean="0">
                <a:effectLst>
                  <a:outerShdw blurRad="38100" dist="38100" dir="2700000" algn="tl">
                    <a:srgbClr val="000000">
                      <a:alpha val="43137"/>
                    </a:srgbClr>
                  </a:outerShdw>
                </a:effectLst>
              </a:rPr>
              <a:t>Wednesday</a:t>
            </a:r>
            <a:endParaRPr lang="en-US" sz="4000" dirty="0">
              <a:effectLst>
                <a:outerShdw blurRad="38100" dist="38100" dir="2700000" algn="tl">
                  <a:srgbClr val="000000">
                    <a:alpha val="43137"/>
                  </a:srgbClr>
                </a:outerShdw>
              </a:effectLst>
            </a:endParaRPr>
          </a:p>
        </p:txBody>
      </p:sp>
      <p:pic>
        <p:nvPicPr>
          <p:cNvPr id="4" name="Picture 2" descr="The Jesuit Institute - Resources for Adven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908"/>
            <a:ext cx="1413164"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4713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54:1-10</a:t>
            </a:r>
          </a:p>
          <a:p>
            <a:pPr lvl="1"/>
            <a:r>
              <a:rPr lang="en-US" dirty="0" smtClean="0"/>
              <a:t>“Like a forsaken wife, the </a:t>
            </a:r>
            <a:r>
              <a:rPr lang="en-US" cap="small" dirty="0" smtClean="0"/>
              <a:t>Lord</a:t>
            </a:r>
            <a:r>
              <a:rPr lang="en-US" dirty="0" smtClean="0"/>
              <a:t> has called you back.”</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30:2+4, 5-6, </a:t>
            </a:r>
            <a:r>
              <a:rPr lang="en-US" sz="2800" dirty="0" smtClean="0">
                <a:effectLst>
                  <a:outerShdw blurRad="38100" dist="38100" dir="2700000" algn="tl">
                    <a:srgbClr val="000000">
                      <a:alpha val="43137"/>
                    </a:srgbClr>
                  </a:outerShdw>
                </a:effectLst>
              </a:rPr>
              <a:t>11-12a+13b</a:t>
            </a:r>
          </a:p>
          <a:p>
            <a:pPr lvl="1"/>
            <a:r>
              <a:rPr lang="en-US" sz="2400" dirty="0" smtClean="0"/>
              <a:t>“I will praise you, Lord, for you have rescued me.”</a:t>
            </a:r>
            <a:endParaRPr lang="en-US" sz="2400" dirty="0">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7:24-30</a:t>
            </a:r>
          </a:p>
          <a:p>
            <a:pPr lvl="1"/>
            <a:r>
              <a:rPr lang="en-US" dirty="0" smtClean="0"/>
              <a:t>"</a:t>
            </a:r>
            <a:r>
              <a:rPr lang="en-US" b="1" dirty="0" smtClean="0"/>
              <a:t>John</a:t>
            </a:r>
            <a:r>
              <a:rPr lang="en-US" dirty="0" smtClean="0"/>
              <a:t> </a:t>
            </a:r>
            <a:r>
              <a:rPr lang="en-US" dirty="0"/>
              <a:t>is the messenger who prepares the way of the Lord."</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rPr>
              <a:t>3</a:t>
            </a:r>
            <a:r>
              <a:rPr lang="en-US" baseline="30000" dirty="0" smtClean="0">
                <a:effectLst>
                  <a:outerShdw blurRad="38100" dist="38100" dir="2700000" algn="tl">
                    <a:srgbClr val="000000">
                      <a:alpha val="43137"/>
                    </a:srgbClr>
                  </a:outerShdw>
                </a:effectLst>
              </a:rPr>
              <a:t>rd</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Thursday</a:t>
            </a:r>
            <a:endParaRPr lang="en-US" dirty="0">
              <a:effectLst>
                <a:outerShdw blurRad="38100" dist="38100" dir="2700000" algn="tl">
                  <a:srgbClr val="000000">
                    <a:alpha val="43137"/>
                  </a:srgbClr>
                </a:outerShdw>
              </a:effectLst>
            </a:endParaRPr>
          </a:p>
        </p:txBody>
      </p:sp>
      <p:pic>
        <p:nvPicPr>
          <p:cNvPr id="4" name="Picture 2" descr="The Jesuit Institute - Resources for Adven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908"/>
            <a:ext cx="1413164"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2777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56:1-3a, </a:t>
            </a:r>
            <a:r>
              <a:rPr lang="en-US" dirty="0" smtClean="0">
                <a:effectLst>
                  <a:outerShdw blurRad="38100" dist="38100" dir="2700000" algn="tl">
                    <a:srgbClr val="000000">
                      <a:alpha val="43137"/>
                    </a:srgbClr>
                  </a:outerShdw>
                </a:effectLst>
              </a:rPr>
              <a:t>6-8</a:t>
            </a:r>
          </a:p>
          <a:p>
            <a:pPr lvl="1"/>
            <a:r>
              <a:rPr lang="en-US" dirty="0" smtClean="0"/>
              <a:t>“My house shall be called a house of prayer for all peoples.”</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67:2-3, 5, </a:t>
            </a:r>
            <a:r>
              <a:rPr lang="en-US" sz="2800" dirty="0" smtClean="0">
                <a:effectLst>
                  <a:outerShdw blurRad="38100" dist="38100" dir="2700000" algn="tl">
                    <a:srgbClr val="000000">
                      <a:alpha val="43137"/>
                    </a:srgbClr>
                  </a:outerShdw>
                </a:effectLst>
              </a:rPr>
              <a:t>7-8</a:t>
            </a:r>
          </a:p>
          <a:p>
            <a:pPr lvl="1"/>
            <a:r>
              <a:rPr lang="en-US" sz="2400" dirty="0" smtClean="0"/>
              <a:t>“O God, let all the nations praise you!”</a:t>
            </a:r>
            <a:endParaRPr lang="en-US" sz="2400" dirty="0">
              <a:solidFill>
                <a:schemeClr val="accent5">
                  <a:lumMod val="40000"/>
                  <a:lumOff val="60000"/>
                </a:schemeClr>
              </a:solidFill>
              <a:effectLst>
                <a:outerShdw blurRad="38100" dist="38100" dir="2700000" algn="tl">
                  <a:srgbClr val="000000">
                    <a:alpha val="43137"/>
                  </a:srgbClr>
                </a:outerShdw>
              </a:effectLst>
            </a:endParaRPr>
          </a:p>
          <a:p>
            <a:r>
              <a:rPr lang="en-US" b="1" dirty="0">
                <a:solidFill>
                  <a:schemeClr val="accent5">
                    <a:lumMod val="40000"/>
                    <a:lumOff val="60000"/>
                  </a:schemeClr>
                </a:solidFill>
                <a:effectLst>
                  <a:outerShdw blurRad="38100" dist="38100" dir="2700000" algn="tl">
                    <a:srgbClr val="000000">
                      <a:alpha val="43137"/>
                    </a:srgbClr>
                  </a:outerShdw>
                </a:effectLst>
              </a:rPr>
              <a:t>Gospel: </a:t>
            </a:r>
            <a:r>
              <a:rPr lang="en-US" dirty="0">
                <a:effectLst>
                  <a:outerShdw blurRad="38100" dist="38100" dir="2700000" algn="tl">
                    <a:srgbClr val="000000">
                      <a:alpha val="43137"/>
                    </a:srgbClr>
                  </a:outerShdw>
                </a:effectLst>
              </a:rPr>
              <a:t>John </a:t>
            </a:r>
            <a:r>
              <a:rPr lang="en-US" dirty="0" smtClean="0">
                <a:effectLst>
                  <a:outerShdw blurRad="38100" dist="38100" dir="2700000" algn="tl">
                    <a:srgbClr val="000000">
                      <a:alpha val="43137"/>
                    </a:srgbClr>
                  </a:outerShdw>
                </a:effectLst>
              </a:rPr>
              <a:t>5:33-36</a:t>
            </a:r>
          </a:p>
          <a:p>
            <a:pPr lvl="1"/>
            <a:r>
              <a:rPr lang="en-US" dirty="0" smtClean="0"/>
              <a:t>"John </a:t>
            </a:r>
            <a:r>
              <a:rPr lang="en-US" dirty="0"/>
              <a:t>was a burning and shining lamp."</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lstStyle/>
          <a:p>
            <a:r>
              <a:rPr lang="en-US" dirty="0" smtClean="0">
                <a:effectLst>
                  <a:outerShdw blurRad="38100" dist="38100" dir="2700000" algn="tl">
                    <a:srgbClr val="000000">
                      <a:alpha val="43137"/>
                    </a:srgbClr>
                  </a:outerShdw>
                </a:effectLst>
              </a:rPr>
              <a:t>3</a:t>
            </a:r>
            <a:r>
              <a:rPr lang="en-US" baseline="30000" dirty="0" smtClean="0">
                <a:effectLst>
                  <a:outerShdw blurRad="38100" dist="38100" dir="2700000" algn="tl">
                    <a:srgbClr val="000000">
                      <a:alpha val="43137"/>
                    </a:srgbClr>
                  </a:outerShdw>
                </a:effectLst>
              </a:rPr>
              <a:t>rd</a:t>
            </a:r>
            <a:r>
              <a:rPr lang="en-US" dirty="0" smtClean="0">
                <a:effectLst>
                  <a:outerShdw blurRad="38100" dist="38100" dir="2700000" algn="tl">
                    <a:srgbClr val="000000">
                      <a:alpha val="43137"/>
                    </a:srgbClr>
                  </a:outerShdw>
                </a:effectLst>
              </a:rPr>
              <a:t> Week </a:t>
            </a:r>
            <a:r>
              <a:rPr lang="en-US" dirty="0">
                <a:effectLst>
                  <a:outerShdw blurRad="38100" dist="38100" dir="2700000" algn="tl">
                    <a:srgbClr val="000000">
                      <a:alpha val="43137"/>
                    </a:srgbClr>
                  </a:outerShdw>
                </a:effectLst>
              </a:rPr>
              <a:t>of Advent – </a:t>
            </a:r>
            <a:r>
              <a:rPr lang="en-US" dirty="0" smtClean="0">
                <a:effectLst>
                  <a:outerShdw blurRad="38100" dist="38100" dir="2700000" algn="tl">
                    <a:srgbClr val="000000">
                      <a:alpha val="43137"/>
                    </a:srgbClr>
                  </a:outerShdw>
                </a:effectLst>
              </a:rPr>
              <a:t>Friday</a:t>
            </a:r>
            <a:endParaRPr lang="en-US" dirty="0">
              <a:effectLst>
                <a:outerShdw blurRad="38100" dist="38100" dir="2700000" algn="tl">
                  <a:srgbClr val="000000">
                    <a:alpha val="43137"/>
                  </a:srgbClr>
                </a:outerShdw>
              </a:effectLst>
            </a:endParaRPr>
          </a:p>
        </p:txBody>
      </p:sp>
      <p:pic>
        <p:nvPicPr>
          <p:cNvPr id="4" name="Picture 2" descr="The Jesuit Institute - Resources for Adven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908"/>
            <a:ext cx="1413164"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5976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229600" cy="5181600"/>
          </a:xfrm>
        </p:spPr>
        <p:txBody>
          <a:bodyPr>
            <a:normAutofit/>
          </a:bodyPr>
          <a:lstStyle/>
          <a:p>
            <a:pPr>
              <a:lnSpc>
                <a:spcPct val="90000"/>
              </a:lnSpc>
            </a:pPr>
            <a:r>
              <a:rPr lang="en-US" sz="2800" b="1" dirty="0" smtClean="0"/>
              <a:t>Lectionary Note at the beginning of </a:t>
            </a:r>
            <a:r>
              <a:rPr lang="en-US" sz="2800" b="1" dirty="0"/>
              <a:t>this section</a:t>
            </a:r>
            <a:r>
              <a:rPr lang="en-US" sz="2800" b="1" dirty="0" smtClean="0"/>
              <a:t>:</a:t>
            </a:r>
          </a:p>
          <a:p>
            <a:pPr lvl="1">
              <a:lnSpc>
                <a:spcPct val="90000"/>
              </a:lnSpc>
            </a:pPr>
            <a:r>
              <a:rPr lang="en-US" sz="2200" i="1" dirty="0" smtClean="0"/>
              <a:t>“The </a:t>
            </a:r>
            <a:r>
              <a:rPr lang="en-US" sz="2200" i="1" dirty="0"/>
              <a:t>following readings are used from December 17 to 24. </a:t>
            </a:r>
            <a:r>
              <a:rPr lang="en-US" sz="2200" i="1" dirty="0" smtClean="0"/>
              <a:t> </a:t>
            </a:r>
            <a:br>
              <a:rPr lang="en-US" sz="2200" i="1" dirty="0" smtClean="0"/>
            </a:br>
            <a:r>
              <a:rPr lang="en-US" sz="2200" i="1" dirty="0" smtClean="0"/>
              <a:t>If </a:t>
            </a:r>
            <a:r>
              <a:rPr lang="en-US" sz="2200" i="1" dirty="0"/>
              <a:t>a Sunday occurs during this time, the weekday readings for that day are omitted, but they may be anticipated or used later on another day during the week, especially to avoid duplicating the Sunday readings</a:t>
            </a:r>
            <a:r>
              <a:rPr lang="en-US" sz="2200" i="1" dirty="0" smtClean="0"/>
              <a:t>.”</a:t>
            </a:r>
          </a:p>
          <a:p>
            <a:pPr lvl="1">
              <a:lnSpc>
                <a:spcPct val="90000"/>
              </a:lnSpc>
              <a:spcBef>
                <a:spcPts val="600"/>
              </a:spcBef>
            </a:pPr>
            <a:r>
              <a:rPr lang="en-US" sz="2000" dirty="0"/>
              <a:t>For </a:t>
            </a:r>
            <a:r>
              <a:rPr lang="en-US" sz="2000" dirty="0" smtClean="0"/>
              <a:t>exact dates: </a:t>
            </a:r>
            <a:r>
              <a:rPr lang="en-US" sz="2000" dirty="0" smtClean="0">
                <a:hlinkClick r:id="rId2"/>
              </a:rPr>
              <a:t>https</a:t>
            </a:r>
            <a:r>
              <a:rPr lang="en-US" sz="2000" dirty="0">
                <a:hlinkClick r:id="rId2"/>
              </a:rPr>
              <a:t>://</a:t>
            </a:r>
            <a:r>
              <a:rPr lang="en-US" sz="2000" dirty="0" smtClean="0">
                <a:hlinkClick r:id="rId2"/>
              </a:rPr>
              <a:t>catholic-resources.org/Lectionary/Overview-Advent.htm</a:t>
            </a:r>
            <a:r>
              <a:rPr lang="en-US" sz="2000" dirty="0" smtClean="0"/>
              <a:t> </a:t>
            </a:r>
          </a:p>
          <a:p>
            <a:pPr>
              <a:lnSpc>
                <a:spcPct val="90000"/>
              </a:lnSpc>
              <a:spcBef>
                <a:spcPts val="1200"/>
              </a:spcBef>
            </a:pPr>
            <a:r>
              <a:rPr lang="en-US" sz="2800" b="1" dirty="0" smtClean="0"/>
              <a:t>Alleluia Verses:  </a:t>
            </a:r>
            <a:r>
              <a:rPr lang="en-US" sz="2800" dirty="0" smtClean="0"/>
              <a:t>Use the “O Antiphons”</a:t>
            </a:r>
          </a:p>
          <a:p>
            <a:pPr lvl="1">
              <a:lnSpc>
                <a:spcPct val="90000"/>
              </a:lnSpc>
            </a:pPr>
            <a:r>
              <a:rPr lang="en-US" sz="2000" dirty="0"/>
              <a:t>See </a:t>
            </a:r>
            <a:r>
              <a:rPr lang="en-US" sz="2000" dirty="0">
                <a:hlinkClick r:id="rId3"/>
              </a:rPr>
              <a:t>https://</a:t>
            </a:r>
            <a:r>
              <a:rPr lang="en-US" sz="2000" dirty="0" smtClean="0">
                <a:hlinkClick r:id="rId3"/>
              </a:rPr>
              <a:t>catholic-resources.org/Lectionary/Advent-O-Antiphons.htm</a:t>
            </a:r>
            <a:r>
              <a:rPr lang="en-US" sz="2000" dirty="0" smtClean="0"/>
              <a:t> </a:t>
            </a:r>
          </a:p>
        </p:txBody>
      </p:sp>
      <p:sp>
        <p:nvSpPr>
          <p:cNvPr id="3" name="Title 2"/>
          <p:cNvSpPr>
            <a:spLocks noGrp="1"/>
          </p:cNvSpPr>
          <p:nvPr>
            <p:ph type="title"/>
          </p:nvPr>
        </p:nvSpPr>
        <p:spPr/>
        <p:txBody>
          <a:bodyPr/>
          <a:lstStyle/>
          <a:p>
            <a:r>
              <a:rPr lang="en-US" dirty="0" smtClean="0"/>
              <a:t>Weekdays of Advent:  Dec. 17-24</a:t>
            </a:r>
            <a:endParaRPr lang="en-US" dirty="0"/>
          </a:p>
        </p:txBody>
      </p:sp>
      <p:pic>
        <p:nvPicPr>
          <p:cNvPr id="2050" name="Picture 2" descr="The O Antiphons in Advent | Thinking Faith: The online journal of the  Jesuits in Britain"/>
          <p:cNvPicPr>
            <a:picLocks noChangeAspect="1" noChangeArrowheads="1"/>
          </p:cNvPicPr>
          <p:nvPr/>
        </p:nvPicPr>
        <p:blipFill rotWithShape="1">
          <a:blip r:embed="rId4">
            <a:extLst>
              <a:ext uri="{28A0092B-C50C-407E-A947-70E740481C1C}">
                <a14:useLocalDpi xmlns:a14="http://schemas.microsoft.com/office/drawing/2010/main" val="0"/>
              </a:ext>
            </a:extLst>
          </a:blip>
          <a:srcRect l="4170" t="9768" r="1470" b="5663"/>
          <a:stretch/>
        </p:blipFill>
        <p:spPr bwMode="auto">
          <a:xfrm>
            <a:off x="1752600" y="4153061"/>
            <a:ext cx="5554785" cy="2704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3379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Gen 49:2, </a:t>
            </a:r>
            <a:r>
              <a:rPr lang="en-US" dirty="0" smtClean="0">
                <a:effectLst>
                  <a:outerShdw blurRad="38100" dist="38100" dir="2700000" algn="tl">
                    <a:srgbClr val="000000">
                      <a:alpha val="43137"/>
                    </a:srgbClr>
                  </a:outerShdw>
                </a:effectLst>
              </a:rPr>
              <a:t>8-10</a:t>
            </a:r>
          </a:p>
          <a:p>
            <a:pPr lvl="1"/>
            <a:r>
              <a:rPr lang="en-US" dirty="0" smtClean="0"/>
              <a:t>“The scepter shall not depart from Judah.”</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72:1-2, 3-4ab, 7-8, </a:t>
            </a:r>
            <a:r>
              <a:rPr lang="en-US" sz="2800" dirty="0" smtClean="0">
                <a:effectLst>
                  <a:outerShdw blurRad="38100" dist="38100" dir="2700000" algn="tl">
                    <a:srgbClr val="000000">
                      <a:alpha val="43137"/>
                    </a:srgbClr>
                  </a:outerShdw>
                </a:effectLst>
              </a:rPr>
              <a:t>17</a:t>
            </a:r>
          </a:p>
          <a:p>
            <a:pPr lvl="1"/>
            <a:r>
              <a:rPr lang="en-US" sz="2400" dirty="0" smtClean="0"/>
              <a:t>“Justice shall flourish in his time, and fullness of peace for ever.”</a:t>
            </a:r>
            <a:endParaRPr lang="en-US" sz="2400" dirty="0">
              <a:effectLst>
                <a:outerShdw blurRad="38100" dist="38100" dir="2700000" algn="tl">
                  <a:srgbClr val="000000">
                    <a:alpha val="43137"/>
                  </a:srgbClr>
                </a:outerShdw>
              </a:effectLst>
            </a:endParaRPr>
          </a:p>
          <a:p>
            <a:r>
              <a:rPr lang="en-US" sz="2800" b="1" dirty="0" smtClean="0">
                <a:solidFill>
                  <a:schemeClr val="accent5">
                    <a:lumMod val="40000"/>
                    <a:lumOff val="60000"/>
                  </a:schemeClr>
                </a:solidFill>
                <a:effectLst>
                  <a:outerShdw blurRad="38100" dist="38100" dir="2700000" algn="tl">
                    <a:srgbClr val="000000">
                      <a:alpha val="43137"/>
                    </a:srgbClr>
                  </a:outerShdw>
                </a:effectLst>
              </a:rPr>
              <a:t>Alleluia:</a:t>
            </a:r>
          </a:p>
          <a:p>
            <a:pPr lvl="1"/>
            <a:r>
              <a:rPr lang="en-US" sz="2400" dirty="0" smtClean="0"/>
              <a:t>“</a:t>
            </a:r>
            <a:r>
              <a:rPr lang="en-US" sz="2400" b="1" dirty="0" smtClean="0"/>
              <a:t>O </a:t>
            </a:r>
            <a:r>
              <a:rPr lang="en-US" sz="2400" b="1" dirty="0"/>
              <a:t>Wisdom </a:t>
            </a:r>
            <a:r>
              <a:rPr lang="en-US" sz="2400" dirty="0"/>
              <a:t>of our God Most High,</a:t>
            </a:r>
            <a:br>
              <a:rPr lang="en-US" sz="2400" dirty="0"/>
            </a:br>
            <a:r>
              <a:rPr lang="en-US" sz="2400" dirty="0"/>
              <a:t>guiding creation with power and love:</a:t>
            </a:r>
            <a:br>
              <a:rPr lang="en-US" sz="2400" dirty="0"/>
            </a:br>
            <a:r>
              <a:rPr lang="en-US" sz="2400" dirty="0"/>
              <a:t>come to teach us the path of knowledge</a:t>
            </a:r>
            <a:r>
              <a:rPr lang="en-US" sz="2400" dirty="0" smtClean="0"/>
              <a:t>!”</a:t>
            </a:r>
            <a:endParaRPr lang="en-US" sz="2400" b="1" dirty="0" smtClean="0">
              <a:effectLst>
                <a:outerShdw blurRad="38100" dist="38100" dir="2700000" algn="tl">
                  <a:srgbClr val="000000">
                    <a:alpha val="43137"/>
                  </a:srgbClr>
                </a:outerShdw>
              </a:effectLst>
            </a:endParaRPr>
          </a:p>
          <a:p>
            <a:r>
              <a:rPr lang="en-US" b="1" dirty="0" smtClean="0">
                <a:solidFill>
                  <a:schemeClr val="accent5">
                    <a:lumMod val="40000"/>
                    <a:lumOff val="60000"/>
                  </a:schemeClr>
                </a:solidFill>
                <a:effectLst>
                  <a:outerShdw blurRad="38100" dist="38100" dir="2700000" algn="tl">
                    <a:srgbClr val="000000">
                      <a:alpha val="43137"/>
                    </a:srgbClr>
                  </a:outerShdw>
                </a:effectLst>
              </a:rPr>
              <a:t>Gospel</a:t>
            </a:r>
            <a:r>
              <a:rPr lang="en-US" b="1" dirty="0">
                <a:solidFill>
                  <a:schemeClr val="accent5">
                    <a:lumMod val="40000"/>
                    <a:lumOff val="6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Matt </a:t>
            </a:r>
            <a:r>
              <a:rPr lang="en-US" dirty="0" smtClean="0">
                <a:effectLst>
                  <a:outerShdw blurRad="38100" dist="38100" dir="2700000" algn="tl">
                    <a:srgbClr val="000000">
                      <a:alpha val="43137"/>
                    </a:srgbClr>
                  </a:outerShdw>
                </a:effectLst>
              </a:rPr>
              <a:t>1:1-17</a:t>
            </a:r>
          </a:p>
          <a:p>
            <a:pPr lvl="1"/>
            <a:r>
              <a:rPr lang="en-US" dirty="0" smtClean="0"/>
              <a:t>“The </a:t>
            </a:r>
            <a:r>
              <a:rPr lang="en-US" dirty="0"/>
              <a:t>genealogy of Jesus </a:t>
            </a:r>
            <a:r>
              <a:rPr lang="en-US" dirty="0" smtClean="0"/>
              <a:t>Christ, the Son </a:t>
            </a:r>
            <a:r>
              <a:rPr lang="en-US" dirty="0"/>
              <a:t>of </a:t>
            </a:r>
            <a:r>
              <a:rPr lang="en-US" dirty="0" smtClean="0"/>
              <a:t>David.”</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pPr algn="l"/>
            <a:r>
              <a:rPr lang="en-US" dirty="0" smtClean="0">
                <a:effectLst>
                  <a:outerShdw blurRad="38100" dist="38100" dir="2700000" algn="tl">
                    <a:srgbClr val="000000">
                      <a:alpha val="43137"/>
                    </a:srgbClr>
                  </a:outerShdw>
                </a:effectLst>
              </a:rPr>
              <a:t>Dec. 17</a:t>
            </a:r>
            <a:endParaRPr lang="en-US" dirty="0">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1931" y="15631"/>
            <a:ext cx="2802067"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88959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accent5">
                    <a:lumMod val="40000"/>
                    <a:lumOff val="60000"/>
                  </a:schemeClr>
                </a:solidFill>
              </a:rPr>
              <a:t>1</a:t>
            </a:r>
            <a:r>
              <a:rPr lang="en-US" b="1" baseline="30000" dirty="0">
                <a:solidFill>
                  <a:schemeClr val="accent5">
                    <a:lumMod val="40000"/>
                    <a:lumOff val="60000"/>
                  </a:schemeClr>
                </a:solidFill>
              </a:rPr>
              <a:t>st</a:t>
            </a:r>
            <a:r>
              <a:rPr lang="en-US" b="1" dirty="0">
                <a:solidFill>
                  <a:schemeClr val="accent5">
                    <a:lumMod val="40000"/>
                    <a:lumOff val="60000"/>
                  </a:schemeClr>
                </a:solidFill>
              </a:rPr>
              <a:t> Reading: </a:t>
            </a:r>
            <a:r>
              <a:rPr lang="en-US" dirty="0" err="1"/>
              <a:t>Jer</a:t>
            </a:r>
            <a:r>
              <a:rPr lang="en-US" dirty="0"/>
              <a:t> </a:t>
            </a:r>
            <a:r>
              <a:rPr lang="en-US" dirty="0" smtClean="0"/>
              <a:t>23:5-8</a:t>
            </a:r>
          </a:p>
          <a:p>
            <a:pPr lvl="1"/>
            <a:r>
              <a:rPr lang="en-US" dirty="0" smtClean="0"/>
              <a:t>“I will raise up a righteous shoot to David.”</a:t>
            </a:r>
            <a:endParaRPr lang="en-US" dirty="0"/>
          </a:p>
          <a:p>
            <a:r>
              <a:rPr lang="en-US" sz="2800" b="1" dirty="0">
                <a:solidFill>
                  <a:schemeClr val="accent5">
                    <a:lumMod val="40000"/>
                    <a:lumOff val="60000"/>
                  </a:schemeClr>
                </a:solidFill>
              </a:rPr>
              <a:t>Responsorial: </a:t>
            </a:r>
            <a:r>
              <a:rPr lang="en-US" sz="2800" dirty="0"/>
              <a:t>Ps 72:1-2, 12-13, </a:t>
            </a:r>
            <a:r>
              <a:rPr lang="en-US" sz="2800" dirty="0" smtClean="0"/>
              <a:t>18-19</a:t>
            </a:r>
          </a:p>
          <a:p>
            <a:pPr lvl="1"/>
            <a:r>
              <a:rPr lang="en-US" sz="2400" dirty="0" smtClean="0"/>
              <a:t>“Justice shall flourish in his time, and fullness of peace for ever.”</a:t>
            </a:r>
            <a:endParaRPr lang="en-US" sz="2400" b="1" dirty="0" smtClean="0"/>
          </a:p>
          <a:p>
            <a:r>
              <a:rPr lang="en-US" sz="2800" b="1" dirty="0" smtClean="0">
                <a:solidFill>
                  <a:schemeClr val="accent5">
                    <a:lumMod val="40000"/>
                    <a:lumOff val="60000"/>
                  </a:schemeClr>
                </a:solidFill>
              </a:rPr>
              <a:t>Alleluia:</a:t>
            </a:r>
          </a:p>
          <a:p>
            <a:pPr lvl="1"/>
            <a:r>
              <a:rPr lang="en-US" sz="2400" dirty="0" smtClean="0"/>
              <a:t>“</a:t>
            </a:r>
            <a:r>
              <a:rPr lang="en-US" sz="2400" b="1" dirty="0"/>
              <a:t>O Leader of the House of Israel</a:t>
            </a:r>
            <a:r>
              <a:rPr lang="en-US" sz="2400" dirty="0"/>
              <a:t>, </a:t>
            </a:r>
            <a:r>
              <a:rPr lang="en-US" sz="2400" dirty="0" smtClean="0"/>
              <a:t/>
            </a:r>
            <a:br>
              <a:rPr lang="en-US" sz="2400" dirty="0" smtClean="0"/>
            </a:br>
            <a:r>
              <a:rPr lang="en-US" sz="2400" dirty="0" smtClean="0"/>
              <a:t>giver </a:t>
            </a:r>
            <a:r>
              <a:rPr lang="en-US" sz="2400" dirty="0"/>
              <a:t>of the Law to Moses on Sinai:</a:t>
            </a:r>
            <a:br>
              <a:rPr lang="en-US" sz="2400" dirty="0"/>
            </a:br>
            <a:r>
              <a:rPr lang="en-US" sz="2400" dirty="0"/>
              <a:t>come to rescue us with your mighty power</a:t>
            </a:r>
            <a:r>
              <a:rPr lang="en-US" sz="2400" dirty="0" smtClean="0"/>
              <a:t>!”</a:t>
            </a:r>
            <a:endParaRPr lang="en-US" sz="2400" b="1" dirty="0" smtClean="0"/>
          </a:p>
          <a:p>
            <a:r>
              <a:rPr lang="en-US" b="1" dirty="0" smtClean="0">
                <a:solidFill>
                  <a:schemeClr val="accent5">
                    <a:lumMod val="40000"/>
                    <a:lumOff val="60000"/>
                  </a:schemeClr>
                </a:solidFill>
              </a:rPr>
              <a:t>Gospel</a:t>
            </a:r>
            <a:r>
              <a:rPr lang="en-US" b="1" dirty="0">
                <a:solidFill>
                  <a:schemeClr val="accent5">
                    <a:lumMod val="40000"/>
                    <a:lumOff val="60000"/>
                  </a:schemeClr>
                </a:solidFill>
              </a:rPr>
              <a:t>: </a:t>
            </a:r>
            <a:r>
              <a:rPr lang="en-US" dirty="0"/>
              <a:t>Matt </a:t>
            </a:r>
            <a:r>
              <a:rPr lang="en-US" dirty="0" smtClean="0"/>
              <a:t>1:18-25</a:t>
            </a:r>
          </a:p>
          <a:p>
            <a:pPr lvl="1"/>
            <a:r>
              <a:rPr lang="en-US" dirty="0" smtClean="0"/>
              <a:t>“Jesus was born of Mary, the betrothed of Joseph, a son of David.”  </a:t>
            </a:r>
            <a:r>
              <a:rPr lang="en-US" sz="2000" dirty="0" smtClean="0">
                <a:solidFill>
                  <a:schemeClr val="accent5">
                    <a:lumMod val="40000"/>
                    <a:lumOff val="60000"/>
                  </a:schemeClr>
                </a:solidFill>
              </a:rPr>
              <a:t>(Joseph’s dreams about the conception of Jesus.)</a:t>
            </a:r>
            <a:endParaRPr lang="en-US" sz="2400" dirty="0">
              <a:solidFill>
                <a:schemeClr val="accent5">
                  <a:lumMod val="40000"/>
                  <a:lumOff val="60000"/>
                </a:schemeClr>
              </a:solidFill>
            </a:endParaRPr>
          </a:p>
        </p:txBody>
      </p:sp>
      <p:sp>
        <p:nvSpPr>
          <p:cNvPr id="3" name="Title 2"/>
          <p:cNvSpPr>
            <a:spLocks noGrp="1"/>
          </p:cNvSpPr>
          <p:nvPr>
            <p:ph type="title"/>
          </p:nvPr>
        </p:nvSpPr>
        <p:spPr/>
        <p:txBody>
          <a:bodyPr>
            <a:normAutofit/>
          </a:bodyPr>
          <a:lstStyle/>
          <a:p>
            <a:pPr algn="l"/>
            <a:r>
              <a:rPr lang="en-US" dirty="0" smtClean="0">
                <a:effectLst>
                  <a:outerShdw blurRad="38100" dist="38100" dir="2700000" algn="tl">
                    <a:srgbClr val="000000">
                      <a:alpha val="43137"/>
                    </a:srgbClr>
                  </a:outerShdw>
                </a:effectLst>
              </a:rPr>
              <a:t>Dec. 18</a:t>
            </a:r>
            <a:endParaRPr lang="en-US" dirty="0">
              <a:effectLst>
                <a:outerShdw blurRad="38100" dist="38100" dir="2700000" algn="tl">
                  <a:srgbClr val="000000">
                    <a:alpha val="43137"/>
                  </a:srgbClr>
                </a:outerShdw>
              </a:effectLst>
            </a:endParaRPr>
          </a:p>
        </p:txBody>
      </p:sp>
      <p:pic>
        <p:nvPicPr>
          <p:cNvPr id="8194" name="Picture 2" descr="O Antiph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4204" y="0"/>
            <a:ext cx="2802067"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2412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181600"/>
          </a:xfrm>
        </p:spPr>
        <p:txBody>
          <a:bodyPr>
            <a:normAutofit/>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err="1">
                <a:effectLst>
                  <a:outerShdw blurRad="38100" dist="38100" dir="2700000" algn="tl">
                    <a:srgbClr val="000000">
                      <a:alpha val="43137"/>
                    </a:srgbClr>
                  </a:outerShdw>
                </a:effectLst>
              </a:rPr>
              <a:t>Judg</a:t>
            </a:r>
            <a:r>
              <a:rPr lang="en-US" dirty="0">
                <a:effectLst>
                  <a:outerShdw blurRad="38100" dist="38100" dir="2700000" algn="tl">
                    <a:srgbClr val="000000">
                      <a:alpha val="43137"/>
                    </a:srgbClr>
                  </a:outerShdw>
                </a:effectLst>
              </a:rPr>
              <a:t> 13:2-7, </a:t>
            </a:r>
            <a:r>
              <a:rPr lang="en-US" dirty="0" smtClean="0">
                <a:effectLst>
                  <a:outerShdw blurRad="38100" dist="38100" dir="2700000" algn="tl">
                    <a:srgbClr val="000000">
                      <a:alpha val="43137"/>
                    </a:srgbClr>
                  </a:outerShdw>
                </a:effectLst>
              </a:rPr>
              <a:t>24-25a</a:t>
            </a:r>
          </a:p>
          <a:p>
            <a:pPr lvl="1"/>
            <a:r>
              <a:rPr lang="en-US" dirty="0" smtClean="0"/>
              <a:t>“The birth of Samson is announced by an angel.”</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71:3-4a, 5-6ab, </a:t>
            </a:r>
            <a:r>
              <a:rPr lang="en-US" sz="2800" dirty="0" smtClean="0">
                <a:effectLst>
                  <a:outerShdw blurRad="38100" dist="38100" dir="2700000" algn="tl">
                    <a:srgbClr val="000000">
                      <a:alpha val="43137"/>
                    </a:srgbClr>
                  </a:outerShdw>
                </a:effectLst>
              </a:rPr>
              <a:t>16-17</a:t>
            </a:r>
          </a:p>
          <a:p>
            <a:pPr lvl="1"/>
            <a:r>
              <a:rPr lang="en-US" sz="2400" dirty="0" smtClean="0"/>
              <a:t>“My mouth shall be filled with your praise, and I will sing your glory!”</a:t>
            </a:r>
            <a:endParaRPr lang="en-US" sz="2400" dirty="0">
              <a:effectLst>
                <a:outerShdw blurRad="38100" dist="38100" dir="2700000" algn="tl">
                  <a:srgbClr val="000000">
                    <a:alpha val="43137"/>
                  </a:srgbClr>
                </a:outerShdw>
              </a:effectLst>
            </a:endParaRPr>
          </a:p>
          <a:p>
            <a:r>
              <a:rPr lang="en-US" sz="2800" b="1" dirty="0">
                <a:solidFill>
                  <a:schemeClr val="accent5">
                    <a:lumMod val="40000"/>
                    <a:lumOff val="60000"/>
                  </a:schemeClr>
                </a:solidFill>
              </a:rPr>
              <a:t>Alleluia</a:t>
            </a:r>
            <a:r>
              <a:rPr lang="en-US" sz="2800" b="1" dirty="0" smtClean="0">
                <a:solidFill>
                  <a:schemeClr val="accent5">
                    <a:lumMod val="40000"/>
                    <a:lumOff val="60000"/>
                  </a:schemeClr>
                </a:solidFill>
              </a:rPr>
              <a:t>:</a:t>
            </a:r>
          </a:p>
          <a:p>
            <a:pPr lvl="1"/>
            <a:r>
              <a:rPr lang="en-US" sz="2400" dirty="0"/>
              <a:t>“O </a:t>
            </a:r>
            <a:r>
              <a:rPr lang="en-US" sz="2400" b="1" dirty="0"/>
              <a:t>Root of Jesse’s stem</a:t>
            </a:r>
            <a:r>
              <a:rPr lang="en-US" sz="2400" dirty="0"/>
              <a:t>, </a:t>
            </a:r>
            <a:r>
              <a:rPr lang="en-US" sz="2400" dirty="0" smtClean="0"/>
              <a:t/>
            </a:r>
            <a:br>
              <a:rPr lang="en-US" sz="2400" dirty="0" smtClean="0"/>
            </a:br>
            <a:r>
              <a:rPr lang="en-US" sz="2400" dirty="0" smtClean="0"/>
              <a:t>sign </a:t>
            </a:r>
            <a:r>
              <a:rPr lang="en-US" sz="2400" dirty="0"/>
              <a:t>of God's love for all his </a:t>
            </a:r>
            <a:r>
              <a:rPr lang="en-US" sz="2400" dirty="0" smtClean="0"/>
              <a:t>people:</a:t>
            </a:r>
            <a:br>
              <a:rPr lang="en-US" sz="2400" dirty="0" smtClean="0"/>
            </a:br>
            <a:r>
              <a:rPr lang="en-US" sz="2400" dirty="0" smtClean="0"/>
              <a:t>come </a:t>
            </a:r>
            <a:r>
              <a:rPr lang="en-US" sz="2400" dirty="0"/>
              <a:t>to save us without delay</a:t>
            </a:r>
            <a:r>
              <a:rPr lang="en-US" sz="2400" dirty="0" smtClean="0"/>
              <a:t>!</a:t>
            </a:r>
            <a:endParaRPr lang="en-US" sz="2400" dirty="0"/>
          </a:p>
          <a:p>
            <a:r>
              <a:rPr lang="en-US" b="1" dirty="0" smtClean="0">
                <a:solidFill>
                  <a:schemeClr val="accent5">
                    <a:lumMod val="40000"/>
                    <a:lumOff val="60000"/>
                  </a:schemeClr>
                </a:solidFill>
                <a:effectLst>
                  <a:outerShdw blurRad="38100" dist="38100" dir="2700000" algn="tl">
                    <a:srgbClr val="000000">
                      <a:alpha val="43137"/>
                    </a:srgbClr>
                  </a:outerShdw>
                </a:effectLst>
              </a:rPr>
              <a:t>Gospel</a:t>
            </a:r>
            <a:r>
              <a:rPr lang="en-US" b="1" dirty="0">
                <a:solidFill>
                  <a:schemeClr val="accent5">
                    <a:lumMod val="40000"/>
                    <a:lumOff val="6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1:5-25</a:t>
            </a:r>
          </a:p>
          <a:p>
            <a:pPr lvl="1"/>
            <a:r>
              <a:rPr lang="en-US" dirty="0" smtClean="0"/>
              <a:t>“The </a:t>
            </a:r>
            <a:r>
              <a:rPr lang="en-US" dirty="0"/>
              <a:t>birth of John the Baptist is announced </a:t>
            </a:r>
            <a:r>
              <a:rPr lang="en-US" dirty="0" smtClean="0"/>
              <a:t>by Gabriel.”</a:t>
            </a:r>
            <a:br>
              <a:rPr lang="en-US" dirty="0" smtClean="0"/>
            </a:br>
            <a:r>
              <a:rPr lang="en-US" sz="2000" i="1" dirty="0" smtClean="0">
                <a:solidFill>
                  <a:schemeClr val="accent5">
                    <a:lumMod val="40000"/>
                    <a:lumOff val="60000"/>
                  </a:schemeClr>
                </a:solidFill>
              </a:rPr>
              <a:t>(Angel Gabriel appears to Zechariah in the Jerusalem Temple.)</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pPr algn="l"/>
            <a:r>
              <a:rPr lang="en-US" dirty="0" smtClean="0">
                <a:effectLst>
                  <a:outerShdw blurRad="38100" dist="38100" dir="2700000" algn="tl">
                    <a:srgbClr val="000000">
                      <a:alpha val="43137"/>
                    </a:srgbClr>
                  </a:outerShdw>
                </a:effectLst>
              </a:rPr>
              <a:t>Dec. 19</a:t>
            </a:r>
            <a:endParaRPr lang="en-US" dirty="0">
              <a:effectLst>
                <a:outerShdw blurRad="38100" dist="38100" dir="2700000" algn="tl">
                  <a:srgbClr val="000000">
                    <a:alpha val="43137"/>
                  </a:srgbClr>
                </a:outerShdw>
              </a:effectLst>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1702" y="0"/>
            <a:ext cx="2802067"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36646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Isa </a:t>
            </a:r>
            <a:r>
              <a:rPr lang="en-US" dirty="0" smtClean="0">
                <a:effectLst>
                  <a:outerShdw blurRad="38100" dist="38100" dir="2700000" algn="tl">
                    <a:srgbClr val="000000">
                      <a:alpha val="43137"/>
                    </a:srgbClr>
                  </a:outerShdw>
                </a:effectLst>
              </a:rPr>
              <a:t>7:10-14</a:t>
            </a:r>
          </a:p>
          <a:p>
            <a:pPr lvl="1"/>
            <a:r>
              <a:rPr lang="en-US" dirty="0" smtClean="0"/>
              <a:t>“Behold, the virgin shall be with child.”</a:t>
            </a:r>
          </a:p>
          <a:p>
            <a:pPr lvl="1"/>
            <a:r>
              <a:rPr lang="en-US" sz="2000" i="1" dirty="0">
                <a:solidFill>
                  <a:schemeClr val="accent5">
                    <a:lumMod val="40000"/>
                    <a:lumOff val="60000"/>
                  </a:schemeClr>
                </a:solidFill>
              </a:rPr>
              <a:t>Also read on </a:t>
            </a:r>
            <a:r>
              <a:rPr lang="en-US" sz="2000" i="1" dirty="0" smtClean="0">
                <a:solidFill>
                  <a:schemeClr val="accent5">
                    <a:lumMod val="40000"/>
                    <a:lumOff val="60000"/>
                  </a:schemeClr>
                </a:solidFill>
              </a:rPr>
              <a:t>4</a:t>
            </a:r>
            <a:r>
              <a:rPr lang="en-US" sz="2000" i="1" baseline="30000" dirty="0" smtClean="0">
                <a:solidFill>
                  <a:schemeClr val="accent5">
                    <a:lumMod val="40000"/>
                    <a:lumOff val="60000"/>
                  </a:schemeClr>
                </a:solidFill>
              </a:rPr>
              <a:t>th</a:t>
            </a:r>
            <a:r>
              <a:rPr lang="en-US" sz="2000" i="1" dirty="0" smtClean="0">
                <a:solidFill>
                  <a:schemeClr val="accent5">
                    <a:lumMod val="40000"/>
                    <a:lumOff val="60000"/>
                  </a:schemeClr>
                </a:solidFill>
              </a:rPr>
              <a:t> Sunday</a:t>
            </a:r>
            <a:r>
              <a:rPr lang="en-US" sz="2000" i="1" dirty="0">
                <a:solidFill>
                  <a:schemeClr val="accent5">
                    <a:lumMod val="40000"/>
                    <a:lumOff val="60000"/>
                  </a:schemeClr>
                </a:solidFill>
              </a:rPr>
              <a:t>, Year </a:t>
            </a:r>
            <a:r>
              <a:rPr lang="en-US" sz="2000" i="1" dirty="0" smtClean="0">
                <a:solidFill>
                  <a:schemeClr val="accent5">
                    <a:lumMod val="40000"/>
                    <a:lumOff val="60000"/>
                  </a:schemeClr>
                </a:solidFill>
              </a:rPr>
              <a:t>A</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24:1-2, 3-4ab, </a:t>
            </a:r>
            <a:r>
              <a:rPr lang="en-US" sz="2800" dirty="0" smtClean="0">
                <a:effectLst>
                  <a:outerShdw blurRad="38100" dist="38100" dir="2700000" algn="tl">
                    <a:srgbClr val="000000">
                      <a:alpha val="43137"/>
                    </a:srgbClr>
                  </a:outerShdw>
                </a:effectLst>
              </a:rPr>
              <a:t>5-6</a:t>
            </a:r>
          </a:p>
          <a:p>
            <a:pPr lvl="1"/>
            <a:r>
              <a:rPr lang="en-US" sz="2400" dirty="0" smtClean="0"/>
              <a:t>“Let the Lord enter; he is the king of glory.”</a:t>
            </a:r>
            <a:endParaRPr lang="en-US" sz="2400" dirty="0">
              <a:effectLst>
                <a:outerShdw blurRad="38100" dist="38100" dir="2700000" algn="tl">
                  <a:srgbClr val="000000">
                    <a:alpha val="43137"/>
                  </a:srgbClr>
                </a:outerShdw>
              </a:effectLst>
            </a:endParaRPr>
          </a:p>
          <a:p>
            <a:r>
              <a:rPr lang="en-US" sz="2800" b="1" dirty="0">
                <a:solidFill>
                  <a:schemeClr val="accent5">
                    <a:lumMod val="40000"/>
                    <a:lumOff val="60000"/>
                  </a:schemeClr>
                </a:solidFill>
              </a:rPr>
              <a:t>Alleluia:</a:t>
            </a:r>
          </a:p>
          <a:p>
            <a:pPr lvl="1"/>
            <a:r>
              <a:rPr lang="en-US" sz="2400" dirty="0"/>
              <a:t>“O Key of David, </a:t>
            </a:r>
            <a:r>
              <a:rPr lang="en-US" sz="2400" dirty="0" smtClean="0"/>
              <a:t>opening </a:t>
            </a:r>
            <a:r>
              <a:rPr lang="en-US" sz="2400" dirty="0"/>
              <a:t>the gates of God's eternal </a:t>
            </a:r>
            <a:r>
              <a:rPr lang="en-US" sz="2400" dirty="0" smtClean="0"/>
              <a:t>Kingdom:</a:t>
            </a:r>
            <a:br>
              <a:rPr lang="en-US" sz="2400" dirty="0" smtClean="0"/>
            </a:br>
            <a:r>
              <a:rPr lang="en-US" sz="2400" dirty="0" smtClean="0"/>
              <a:t>come </a:t>
            </a:r>
            <a:r>
              <a:rPr lang="en-US" sz="2400" dirty="0"/>
              <a:t>and free the prisoners of darkness</a:t>
            </a:r>
            <a:r>
              <a:rPr lang="en-US" sz="2400" dirty="0" smtClean="0"/>
              <a:t>!”</a:t>
            </a:r>
            <a:endParaRPr lang="en-US" sz="2400" dirty="0" smtClean="0">
              <a:effectLst>
                <a:outerShdw blurRad="38100" dist="38100" dir="2700000" algn="tl">
                  <a:srgbClr val="000000">
                    <a:alpha val="43137"/>
                  </a:srgbClr>
                </a:outerShdw>
              </a:effectLst>
            </a:endParaRPr>
          </a:p>
          <a:p>
            <a:r>
              <a:rPr lang="en-US" b="1" dirty="0" smtClean="0">
                <a:solidFill>
                  <a:schemeClr val="accent5">
                    <a:lumMod val="40000"/>
                    <a:lumOff val="60000"/>
                  </a:schemeClr>
                </a:solidFill>
                <a:effectLst>
                  <a:outerShdw blurRad="38100" dist="38100" dir="2700000" algn="tl">
                    <a:srgbClr val="000000">
                      <a:alpha val="43137"/>
                    </a:srgbClr>
                  </a:outerShdw>
                </a:effectLst>
              </a:rPr>
              <a:t>Gospel</a:t>
            </a:r>
            <a:r>
              <a:rPr lang="en-US" b="1" dirty="0">
                <a:solidFill>
                  <a:schemeClr val="accent5">
                    <a:lumMod val="40000"/>
                    <a:lumOff val="6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1:26-38</a:t>
            </a:r>
          </a:p>
          <a:p>
            <a:pPr lvl="1"/>
            <a:r>
              <a:rPr lang="en-US" dirty="0" smtClean="0"/>
              <a:t>“You will conceive in your womb and bear a son.”</a:t>
            </a:r>
            <a:br>
              <a:rPr lang="en-US" dirty="0" smtClean="0"/>
            </a:br>
            <a:r>
              <a:rPr lang="en-US" sz="2000" i="1" dirty="0" smtClean="0">
                <a:solidFill>
                  <a:schemeClr val="accent5">
                    <a:lumMod val="40000"/>
                    <a:lumOff val="60000"/>
                  </a:schemeClr>
                </a:solidFill>
              </a:rPr>
              <a:t>(</a:t>
            </a:r>
            <a:r>
              <a:rPr lang="en-US" sz="2000" b="1" i="1" dirty="0" smtClean="0">
                <a:solidFill>
                  <a:schemeClr val="accent5">
                    <a:lumMod val="40000"/>
                    <a:lumOff val="60000"/>
                  </a:schemeClr>
                </a:solidFill>
              </a:rPr>
              <a:t>Annunciation</a:t>
            </a:r>
            <a:r>
              <a:rPr lang="en-US" sz="2000" i="1" dirty="0" smtClean="0">
                <a:solidFill>
                  <a:schemeClr val="accent5">
                    <a:lumMod val="40000"/>
                    <a:lumOff val="60000"/>
                  </a:schemeClr>
                </a:solidFill>
              </a:rPr>
              <a:t>: the angel </a:t>
            </a:r>
            <a:r>
              <a:rPr lang="en-US" sz="2000" i="1" dirty="0">
                <a:solidFill>
                  <a:schemeClr val="accent5">
                    <a:lumMod val="40000"/>
                    <a:lumOff val="60000"/>
                  </a:schemeClr>
                </a:solidFill>
              </a:rPr>
              <a:t>Gabriel </a:t>
            </a:r>
            <a:r>
              <a:rPr lang="en-US" sz="2000" i="1" dirty="0" smtClean="0">
                <a:solidFill>
                  <a:schemeClr val="accent5">
                    <a:lumMod val="40000"/>
                    <a:lumOff val="60000"/>
                  </a:schemeClr>
                </a:solidFill>
              </a:rPr>
              <a:t>visits Mary)</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pPr algn="l"/>
            <a:r>
              <a:rPr lang="en-US" dirty="0" smtClean="0">
                <a:effectLst>
                  <a:outerShdw blurRad="38100" dist="38100" dir="2700000" algn="tl">
                    <a:srgbClr val="000000">
                      <a:alpha val="43137"/>
                    </a:srgbClr>
                  </a:outerShdw>
                </a:effectLst>
              </a:rPr>
              <a:t>Dec. 20</a:t>
            </a:r>
            <a:endParaRPr lang="en-US" dirty="0">
              <a:effectLst>
                <a:outerShdw blurRad="38100" dist="38100" dir="2700000" algn="tl">
                  <a:srgbClr val="000000">
                    <a:alpha val="43137"/>
                  </a:srgbClr>
                </a:outerShdw>
              </a:effectLst>
            </a:endParaRPr>
          </a:p>
        </p:txBody>
      </p:sp>
      <p:pic>
        <p:nvPicPr>
          <p:cNvPr id="7170" name="Picture 2" descr="O ANTIPHONS – O KEY OF DAVID... - NBCC | The National Black Catholic  Congress | Face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6050" y="0"/>
            <a:ext cx="2647950"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7071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47800"/>
            <a:ext cx="8458200" cy="5181600"/>
          </a:xfrm>
        </p:spPr>
        <p:txBody>
          <a:bodyPr>
            <a:normAutofit/>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Cant </a:t>
            </a:r>
            <a:r>
              <a:rPr lang="en-US" dirty="0" smtClean="0">
                <a:effectLst>
                  <a:outerShdw blurRad="38100" dist="38100" dir="2700000" algn="tl">
                    <a:srgbClr val="000000">
                      <a:alpha val="43137"/>
                    </a:srgbClr>
                  </a:outerShdw>
                </a:effectLst>
              </a:rPr>
              <a:t>2:8-14</a:t>
            </a:r>
          </a:p>
          <a:p>
            <a:pPr lvl="1"/>
            <a:r>
              <a:rPr lang="en-US" dirty="0" smtClean="0"/>
              <a:t>“Hark!  my lover comes, springing across the mountains.”</a:t>
            </a:r>
          </a:p>
          <a:p>
            <a:pPr lvl="1"/>
            <a:r>
              <a:rPr lang="en-US" sz="2400" b="1" i="1" dirty="0" smtClean="0">
                <a:effectLst>
                  <a:outerShdw blurRad="38100" dist="38100" dir="2700000" algn="tl">
                    <a:srgbClr val="000000">
                      <a:alpha val="43137"/>
                    </a:srgbClr>
                  </a:outerShdw>
                </a:effectLst>
              </a:rPr>
              <a:t>Or </a:t>
            </a:r>
            <a:r>
              <a:rPr lang="en-US" dirty="0" err="1" smtClean="0"/>
              <a:t>Zeph</a:t>
            </a:r>
            <a:r>
              <a:rPr lang="en-US" dirty="0" smtClean="0"/>
              <a:t> 3:14-18a - </a:t>
            </a:r>
            <a:r>
              <a:rPr lang="en-US" sz="2400" dirty="0" smtClean="0">
                <a:effectLst>
                  <a:outerShdw blurRad="38100" dist="38100" dir="2700000" algn="tl">
                    <a:srgbClr val="000000">
                      <a:alpha val="43137"/>
                    </a:srgbClr>
                  </a:outerShdw>
                </a:effectLst>
              </a:rPr>
              <a:t>“The King of Israel, the </a:t>
            </a:r>
            <a:r>
              <a:rPr lang="en-US" sz="2400" cap="small" dirty="0" smtClean="0">
                <a:effectLst>
                  <a:outerShdw blurRad="38100" dist="38100" dir="2700000" algn="tl">
                    <a:srgbClr val="000000">
                      <a:alpha val="43137"/>
                    </a:srgbClr>
                  </a:outerShdw>
                </a:effectLst>
              </a:rPr>
              <a:t>Lord</a:t>
            </a:r>
            <a:r>
              <a:rPr lang="en-US" sz="2400" dirty="0" smtClean="0">
                <a:effectLst>
                  <a:outerShdw blurRad="38100" dist="38100" dir="2700000" algn="tl">
                    <a:srgbClr val="000000">
                      <a:alpha val="43137"/>
                    </a:srgbClr>
                  </a:outerShdw>
                </a:effectLst>
              </a:rPr>
              <a:t>, is in your midst.”</a:t>
            </a:r>
            <a:endParaRPr lang="en-US" sz="2400" dirty="0">
              <a:effectLst>
                <a:outerShdw blurRad="38100" dist="38100" dir="2700000" algn="tl">
                  <a:srgbClr val="000000">
                    <a:alpha val="43137"/>
                  </a:srgbClr>
                </a:outerShdw>
              </a:effectLst>
            </a:endParaRPr>
          </a:p>
          <a:p>
            <a:pPr>
              <a:spcBef>
                <a:spcPts val="1200"/>
              </a:spcBef>
            </a:pPr>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33:2-3, 11-12, </a:t>
            </a:r>
            <a:r>
              <a:rPr lang="en-US" sz="2800" dirty="0" smtClean="0">
                <a:effectLst>
                  <a:outerShdw blurRad="38100" dist="38100" dir="2700000" algn="tl">
                    <a:srgbClr val="000000">
                      <a:alpha val="43137"/>
                    </a:srgbClr>
                  </a:outerShdw>
                </a:effectLst>
              </a:rPr>
              <a:t>20-21</a:t>
            </a:r>
          </a:p>
          <a:p>
            <a:pPr lvl="1"/>
            <a:r>
              <a:rPr lang="en-US" sz="2400" dirty="0" smtClean="0"/>
              <a:t>“Exult, you just, in the Lord! Sing to him a new song.”</a:t>
            </a:r>
            <a:endParaRPr lang="en-US" sz="2400" dirty="0">
              <a:effectLst>
                <a:outerShdw blurRad="38100" dist="38100" dir="2700000" algn="tl">
                  <a:srgbClr val="000000">
                    <a:alpha val="43137"/>
                  </a:srgbClr>
                </a:outerShdw>
              </a:effectLst>
            </a:endParaRPr>
          </a:p>
          <a:p>
            <a:pPr>
              <a:spcBef>
                <a:spcPts val="1200"/>
              </a:spcBef>
            </a:pPr>
            <a:r>
              <a:rPr lang="en-US" sz="2800" b="1" dirty="0">
                <a:solidFill>
                  <a:schemeClr val="accent5">
                    <a:lumMod val="40000"/>
                    <a:lumOff val="60000"/>
                  </a:schemeClr>
                </a:solidFill>
              </a:rPr>
              <a:t>Alleluia:</a:t>
            </a:r>
          </a:p>
          <a:p>
            <a:pPr lvl="1"/>
            <a:r>
              <a:rPr lang="en-US" sz="2400" dirty="0"/>
              <a:t>“O Emmanuel, our </a:t>
            </a:r>
            <a:r>
              <a:rPr lang="en-US" sz="2400" dirty="0" smtClean="0"/>
              <a:t>King </a:t>
            </a:r>
            <a:r>
              <a:rPr lang="en-US" sz="2400" dirty="0"/>
              <a:t>and Giver of </a:t>
            </a:r>
            <a:r>
              <a:rPr lang="en-US" sz="2400" dirty="0" smtClean="0"/>
              <a:t>Law:</a:t>
            </a:r>
            <a:br>
              <a:rPr lang="en-US" sz="2400" dirty="0" smtClean="0"/>
            </a:br>
            <a:r>
              <a:rPr lang="en-US" sz="2400" dirty="0" smtClean="0"/>
              <a:t>come </a:t>
            </a:r>
            <a:r>
              <a:rPr lang="en-US" sz="2400" dirty="0"/>
              <a:t>to save us, Lord our God</a:t>
            </a:r>
            <a:r>
              <a:rPr lang="en-US" sz="2400" dirty="0" smtClean="0"/>
              <a:t>!”</a:t>
            </a:r>
            <a:endParaRPr lang="en-US" sz="2400" dirty="0" smtClean="0">
              <a:effectLst>
                <a:outerShdw blurRad="38100" dist="38100" dir="2700000" algn="tl">
                  <a:srgbClr val="000000">
                    <a:alpha val="43137"/>
                  </a:srgbClr>
                </a:outerShdw>
              </a:effectLst>
            </a:endParaRPr>
          </a:p>
          <a:p>
            <a:pPr>
              <a:spcBef>
                <a:spcPts val="1200"/>
              </a:spcBef>
            </a:pPr>
            <a:r>
              <a:rPr lang="en-US" b="1" dirty="0" smtClean="0">
                <a:solidFill>
                  <a:schemeClr val="accent5">
                    <a:lumMod val="40000"/>
                    <a:lumOff val="60000"/>
                  </a:schemeClr>
                </a:solidFill>
                <a:effectLst>
                  <a:outerShdw blurRad="38100" dist="38100" dir="2700000" algn="tl">
                    <a:srgbClr val="000000">
                      <a:alpha val="43137"/>
                    </a:srgbClr>
                  </a:outerShdw>
                </a:effectLst>
              </a:rPr>
              <a:t>Gospel</a:t>
            </a:r>
            <a:r>
              <a:rPr lang="en-US" b="1" dirty="0">
                <a:solidFill>
                  <a:schemeClr val="accent5">
                    <a:lumMod val="40000"/>
                    <a:lumOff val="6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1:39-45</a:t>
            </a:r>
          </a:p>
          <a:p>
            <a:pPr lvl="1"/>
            <a:r>
              <a:rPr lang="en-US" dirty="0" smtClean="0"/>
              <a:t>“And how does this happen to me, that the mother of my Lord should come to me?” </a:t>
            </a:r>
            <a:r>
              <a:rPr lang="en-US" sz="2000" dirty="0" smtClean="0">
                <a:solidFill>
                  <a:schemeClr val="accent5">
                    <a:lumMod val="40000"/>
                    <a:lumOff val="60000"/>
                  </a:schemeClr>
                </a:solidFill>
              </a:rPr>
              <a:t>(</a:t>
            </a:r>
            <a:r>
              <a:rPr lang="en-US" sz="2000" b="1" dirty="0" smtClean="0">
                <a:solidFill>
                  <a:schemeClr val="accent5">
                    <a:lumMod val="40000"/>
                    <a:lumOff val="60000"/>
                  </a:schemeClr>
                </a:solidFill>
              </a:rPr>
              <a:t>Visitation: </a:t>
            </a:r>
            <a:r>
              <a:rPr lang="en-US" sz="2000" dirty="0" smtClean="0">
                <a:solidFill>
                  <a:schemeClr val="accent5">
                    <a:lumMod val="40000"/>
                    <a:lumOff val="60000"/>
                  </a:schemeClr>
                </a:solidFill>
              </a:rPr>
              <a:t>Mary </a:t>
            </a:r>
            <a:r>
              <a:rPr lang="en-US" sz="2000" dirty="0">
                <a:solidFill>
                  <a:schemeClr val="accent5">
                    <a:lumMod val="40000"/>
                    <a:lumOff val="60000"/>
                  </a:schemeClr>
                </a:solidFill>
              </a:rPr>
              <a:t>visits Elizabeth, who calls Mary </a:t>
            </a:r>
            <a:r>
              <a:rPr lang="en-US" sz="2000" dirty="0" smtClean="0">
                <a:solidFill>
                  <a:schemeClr val="accent5">
                    <a:lumMod val="40000"/>
                    <a:lumOff val="60000"/>
                  </a:schemeClr>
                </a:solidFill>
              </a:rPr>
              <a:t>blessed)</a:t>
            </a:r>
            <a:endParaRPr lang="en-US" sz="2000"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pPr algn="l"/>
            <a:r>
              <a:rPr lang="en-US" dirty="0" smtClean="0">
                <a:effectLst>
                  <a:outerShdw blurRad="38100" dist="38100" dir="2700000" algn="tl">
                    <a:srgbClr val="000000">
                      <a:alpha val="43137"/>
                    </a:srgbClr>
                  </a:outerShdw>
                </a:effectLst>
              </a:rPr>
              <a:t>Dec. 21</a:t>
            </a:r>
            <a:endParaRPr lang="en-US" dirty="0">
              <a:effectLst>
                <a:outerShdw blurRad="38100" dist="38100" dir="2700000" algn="tl">
                  <a:srgbClr val="000000">
                    <a:alpha val="43137"/>
                  </a:srgbClr>
                </a:outerShdw>
              </a:effectLst>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3596" y="0"/>
            <a:ext cx="28575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97563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181600"/>
          </a:xfrm>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 </a:t>
            </a:r>
            <a:r>
              <a:rPr lang="en-US" dirty="0">
                <a:effectLst>
                  <a:outerShdw blurRad="38100" dist="38100" dir="2700000" algn="tl">
                    <a:srgbClr val="000000">
                      <a:alpha val="43137"/>
                    </a:srgbClr>
                  </a:outerShdw>
                </a:effectLst>
              </a:rPr>
              <a:t>1 Sam </a:t>
            </a:r>
            <a:r>
              <a:rPr lang="en-US" dirty="0" smtClean="0">
                <a:effectLst>
                  <a:outerShdw blurRad="38100" dist="38100" dir="2700000" algn="tl">
                    <a:srgbClr val="000000">
                      <a:alpha val="43137"/>
                    </a:srgbClr>
                  </a:outerShdw>
                </a:effectLst>
              </a:rPr>
              <a:t>1:24-28</a:t>
            </a:r>
          </a:p>
          <a:p>
            <a:pPr lvl="1"/>
            <a:r>
              <a:rPr lang="en-US" dirty="0" smtClean="0"/>
              <a:t>“Hannah gives thanks for the birth of Samuel.”</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1 Sam 2:1, 4-5, 6-7, </a:t>
            </a:r>
            <a:r>
              <a:rPr lang="en-US" sz="2800" dirty="0" smtClean="0">
                <a:effectLst>
                  <a:outerShdw blurRad="38100" dist="38100" dir="2700000" algn="tl">
                    <a:srgbClr val="000000">
                      <a:alpha val="43137"/>
                    </a:srgbClr>
                  </a:outerShdw>
                </a:effectLst>
              </a:rPr>
              <a:t>8abcd</a:t>
            </a:r>
          </a:p>
          <a:p>
            <a:pPr lvl="1"/>
            <a:r>
              <a:rPr lang="en-US" sz="2400" dirty="0" smtClean="0"/>
              <a:t>“My heart exults in the Lord, my Savior.”</a:t>
            </a:r>
            <a:endParaRPr lang="en-US" sz="2400" dirty="0">
              <a:effectLst>
                <a:outerShdw blurRad="38100" dist="38100" dir="2700000" algn="tl">
                  <a:srgbClr val="000000">
                    <a:alpha val="43137"/>
                  </a:srgbClr>
                </a:outerShdw>
              </a:effectLst>
            </a:endParaRPr>
          </a:p>
          <a:p>
            <a:r>
              <a:rPr lang="en-US" sz="2800" b="1" dirty="0">
                <a:solidFill>
                  <a:schemeClr val="accent5">
                    <a:lumMod val="40000"/>
                    <a:lumOff val="60000"/>
                  </a:schemeClr>
                </a:solidFill>
              </a:rPr>
              <a:t>Alleluia:</a:t>
            </a:r>
          </a:p>
          <a:p>
            <a:pPr lvl="1"/>
            <a:r>
              <a:rPr lang="en-US" sz="2400" dirty="0"/>
              <a:t>“O King of all nations and keystone of the </a:t>
            </a:r>
            <a:r>
              <a:rPr lang="en-US" sz="2400" dirty="0" smtClean="0"/>
              <a:t>Church:</a:t>
            </a:r>
            <a:br>
              <a:rPr lang="en-US" sz="2400" dirty="0" smtClean="0"/>
            </a:br>
            <a:r>
              <a:rPr lang="en-US" sz="2400" dirty="0" smtClean="0"/>
              <a:t>come </a:t>
            </a:r>
            <a:r>
              <a:rPr lang="en-US" sz="2400" dirty="0"/>
              <a:t>and save man, whom you formed from the dust</a:t>
            </a:r>
            <a:r>
              <a:rPr lang="en-US" sz="2400" dirty="0" smtClean="0"/>
              <a:t>!”</a:t>
            </a:r>
            <a:endParaRPr lang="en-US" sz="2400" dirty="0" smtClean="0">
              <a:effectLst>
                <a:outerShdw blurRad="38100" dist="38100" dir="2700000" algn="tl">
                  <a:srgbClr val="000000">
                    <a:alpha val="43137"/>
                  </a:srgbClr>
                </a:outerShdw>
              </a:effectLst>
            </a:endParaRPr>
          </a:p>
          <a:p>
            <a:r>
              <a:rPr lang="en-US" b="1" dirty="0" smtClean="0">
                <a:solidFill>
                  <a:schemeClr val="accent5">
                    <a:lumMod val="40000"/>
                    <a:lumOff val="60000"/>
                  </a:schemeClr>
                </a:solidFill>
                <a:effectLst>
                  <a:outerShdw blurRad="38100" dist="38100" dir="2700000" algn="tl">
                    <a:srgbClr val="000000">
                      <a:alpha val="43137"/>
                    </a:srgbClr>
                  </a:outerShdw>
                </a:effectLst>
              </a:rPr>
              <a:t>Gospel</a:t>
            </a:r>
            <a:r>
              <a:rPr lang="en-US" b="1" dirty="0">
                <a:solidFill>
                  <a:schemeClr val="accent5">
                    <a:lumMod val="40000"/>
                    <a:lumOff val="6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1:46-56</a:t>
            </a:r>
          </a:p>
          <a:p>
            <a:pPr lvl="1"/>
            <a:r>
              <a:rPr lang="en-US" dirty="0" smtClean="0"/>
              <a:t>“The Mighty One has done great things for me.”</a:t>
            </a:r>
            <a:br>
              <a:rPr lang="en-US" dirty="0" smtClean="0"/>
            </a:br>
            <a:r>
              <a:rPr lang="en-US" sz="2000" dirty="0" smtClean="0">
                <a:solidFill>
                  <a:schemeClr val="accent5">
                    <a:lumMod val="40000"/>
                    <a:lumOff val="60000"/>
                  </a:schemeClr>
                </a:solidFill>
              </a:rPr>
              <a:t>(</a:t>
            </a:r>
            <a:r>
              <a:rPr lang="en-US" sz="2000" b="1" i="1" dirty="0" err="1" smtClean="0">
                <a:solidFill>
                  <a:schemeClr val="accent5">
                    <a:lumMod val="40000"/>
                    <a:lumOff val="60000"/>
                  </a:schemeClr>
                </a:solidFill>
              </a:rPr>
              <a:t>Magnificat</a:t>
            </a:r>
            <a:r>
              <a:rPr lang="en-US" sz="2000" b="1" dirty="0">
                <a:solidFill>
                  <a:schemeClr val="accent5">
                    <a:lumMod val="40000"/>
                    <a:lumOff val="60000"/>
                  </a:schemeClr>
                </a:solidFill>
              </a:rPr>
              <a:t>: </a:t>
            </a:r>
            <a:r>
              <a:rPr lang="en-US" sz="2000" dirty="0">
                <a:solidFill>
                  <a:schemeClr val="accent5">
                    <a:lumMod val="40000"/>
                    <a:lumOff val="60000"/>
                  </a:schemeClr>
                </a:solidFill>
              </a:rPr>
              <a:t>Mary's song of praise to </a:t>
            </a:r>
            <a:r>
              <a:rPr lang="en-US" sz="2000" dirty="0" smtClean="0">
                <a:solidFill>
                  <a:schemeClr val="accent5">
                    <a:lumMod val="40000"/>
                    <a:lumOff val="60000"/>
                  </a:schemeClr>
                </a:solidFill>
              </a:rPr>
              <a:t>God)</a:t>
            </a:r>
            <a:endParaRPr lang="en-US" sz="2000"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pPr algn="l"/>
            <a:r>
              <a:rPr lang="en-US" dirty="0" smtClean="0">
                <a:effectLst>
                  <a:outerShdw blurRad="38100" dist="38100" dir="2700000" algn="tl">
                    <a:srgbClr val="000000">
                      <a:alpha val="43137"/>
                    </a:srgbClr>
                  </a:outerShdw>
                </a:effectLst>
              </a:rPr>
              <a:t>Dec. 22</a:t>
            </a:r>
            <a:endParaRPr lang="en-US" dirty="0">
              <a:effectLst>
                <a:outerShdw blurRad="38100" dist="38100" dir="2700000" algn="tl">
                  <a:srgbClr val="000000">
                    <a:alpha val="43137"/>
                  </a:srgbClr>
                </a:outerShdw>
              </a:effectLst>
            </a:endParaRPr>
          </a:p>
        </p:txBody>
      </p:sp>
      <p:pic>
        <p:nvPicPr>
          <p:cNvPr id="9218" name="Picture 2" descr="O King of Nations – December 22nd – Let The Bird Fl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9092" y="0"/>
            <a:ext cx="2804908"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63719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a:t>
            </a:r>
            <a:r>
              <a:rPr lang="en-US" dirty="0">
                <a:effectLst>
                  <a:outerShdw blurRad="38100" dist="38100" dir="2700000" algn="tl">
                    <a:srgbClr val="000000">
                      <a:alpha val="43137"/>
                    </a:srgbClr>
                  </a:outerShdw>
                </a:effectLst>
              </a:rPr>
              <a:t> Mal 3:1-4, </a:t>
            </a:r>
            <a:r>
              <a:rPr lang="en-US" dirty="0" smtClean="0">
                <a:effectLst>
                  <a:outerShdw blurRad="38100" dist="38100" dir="2700000" algn="tl">
                    <a:srgbClr val="000000">
                      <a:alpha val="43137"/>
                    </a:srgbClr>
                  </a:outerShdw>
                </a:effectLst>
              </a:rPr>
              <a:t>23-24</a:t>
            </a:r>
          </a:p>
          <a:p>
            <a:pPr lvl="1"/>
            <a:r>
              <a:rPr lang="en-US" dirty="0" smtClean="0"/>
              <a:t>“I will send you Elijah, the prophet, </a:t>
            </a:r>
            <a:br>
              <a:rPr lang="en-US" dirty="0" smtClean="0"/>
            </a:br>
            <a:r>
              <a:rPr lang="en-US" dirty="0" smtClean="0"/>
              <a:t>before the day of the </a:t>
            </a:r>
            <a:r>
              <a:rPr lang="en-US" cap="small" dirty="0" smtClean="0"/>
              <a:t>Lord</a:t>
            </a:r>
            <a:r>
              <a:rPr lang="en-US" dirty="0" smtClean="0"/>
              <a:t> comes.”</a:t>
            </a:r>
            <a:endParaRPr lang="en-US"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dirty="0">
                <a:effectLst>
                  <a:outerShdw blurRad="38100" dist="38100" dir="2700000" algn="tl">
                    <a:srgbClr val="000000">
                      <a:alpha val="43137"/>
                    </a:srgbClr>
                  </a:outerShdw>
                </a:effectLst>
              </a:rPr>
              <a:t>Ps 25:4-5ab, 8-9, </a:t>
            </a:r>
            <a:r>
              <a:rPr lang="en-US" sz="2800" dirty="0" smtClean="0">
                <a:effectLst>
                  <a:outerShdw blurRad="38100" dist="38100" dir="2700000" algn="tl">
                    <a:srgbClr val="000000">
                      <a:alpha val="43137"/>
                    </a:srgbClr>
                  </a:outerShdw>
                </a:effectLst>
              </a:rPr>
              <a:t>10+14</a:t>
            </a:r>
          </a:p>
          <a:p>
            <a:pPr lvl="1"/>
            <a:r>
              <a:rPr lang="en-US" sz="2400" dirty="0" smtClean="0"/>
              <a:t>“Lift up your heads and see; your redemption is near at hand.”</a:t>
            </a:r>
            <a:endParaRPr lang="en-US" sz="2400" dirty="0">
              <a:effectLst>
                <a:outerShdw blurRad="38100" dist="38100" dir="2700000" algn="tl">
                  <a:srgbClr val="000000">
                    <a:alpha val="43137"/>
                  </a:srgbClr>
                </a:outerShdw>
              </a:effectLst>
            </a:endParaRPr>
          </a:p>
          <a:p>
            <a:r>
              <a:rPr lang="en-US" sz="2800" b="1" dirty="0">
                <a:solidFill>
                  <a:schemeClr val="accent5">
                    <a:lumMod val="40000"/>
                    <a:lumOff val="60000"/>
                  </a:schemeClr>
                </a:solidFill>
              </a:rPr>
              <a:t>Alleluia:</a:t>
            </a:r>
          </a:p>
          <a:p>
            <a:pPr lvl="1"/>
            <a:r>
              <a:rPr lang="en-US" sz="2400" dirty="0" smtClean="0"/>
              <a:t>“</a:t>
            </a:r>
            <a:r>
              <a:rPr lang="en-US" sz="2400" dirty="0"/>
              <a:t>O King of all nations and keystone of the Church:</a:t>
            </a:r>
            <a:br>
              <a:rPr lang="en-US" sz="2400" dirty="0"/>
            </a:br>
            <a:r>
              <a:rPr lang="en-US" sz="2400" dirty="0"/>
              <a:t>come and save man, whom you formed from the dust</a:t>
            </a:r>
            <a:r>
              <a:rPr lang="en-US" sz="2400" dirty="0" smtClean="0"/>
              <a:t>!”</a:t>
            </a:r>
            <a:endParaRPr lang="en-US" sz="2400" dirty="0" smtClean="0">
              <a:effectLst>
                <a:outerShdw blurRad="38100" dist="38100" dir="2700000" algn="tl">
                  <a:srgbClr val="000000">
                    <a:alpha val="43137"/>
                  </a:srgbClr>
                </a:outerShdw>
              </a:effectLst>
            </a:endParaRPr>
          </a:p>
          <a:p>
            <a:r>
              <a:rPr lang="en-US" b="1" dirty="0" smtClean="0">
                <a:solidFill>
                  <a:schemeClr val="accent5">
                    <a:lumMod val="40000"/>
                    <a:lumOff val="60000"/>
                  </a:schemeClr>
                </a:solidFill>
                <a:effectLst>
                  <a:outerShdw blurRad="38100" dist="38100" dir="2700000" algn="tl">
                    <a:srgbClr val="000000">
                      <a:alpha val="43137"/>
                    </a:srgbClr>
                  </a:outerShdw>
                </a:effectLst>
              </a:rPr>
              <a:t>Gospel</a:t>
            </a:r>
            <a:r>
              <a:rPr lang="en-US" b="1" dirty="0">
                <a:solidFill>
                  <a:schemeClr val="accent5">
                    <a:lumMod val="40000"/>
                    <a:lumOff val="6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Luke </a:t>
            </a:r>
            <a:r>
              <a:rPr lang="en-US" dirty="0" smtClean="0">
                <a:effectLst>
                  <a:outerShdw blurRad="38100" dist="38100" dir="2700000" algn="tl">
                    <a:srgbClr val="000000">
                      <a:alpha val="43137"/>
                    </a:srgbClr>
                  </a:outerShdw>
                </a:effectLst>
              </a:rPr>
              <a:t>1:57-66</a:t>
            </a:r>
          </a:p>
          <a:p>
            <a:pPr lvl="1"/>
            <a:r>
              <a:rPr lang="en-US" dirty="0"/>
              <a:t>“The </a:t>
            </a:r>
            <a:r>
              <a:rPr lang="en-US" dirty="0" smtClean="0"/>
              <a:t>birth of </a:t>
            </a:r>
            <a:r>
              <a:rPr lang="en-US" dirty="0"/>
              <a:t>John the </a:t>
            </a:r>
            <a:r>
              <a:rPr lang="en-US" dirty="0" smtClean="0"/>
              <a:t>Baptist.”</a:t>
            </a:r>
            <a:br>
              <a:rPr lang="en-US" dirty="0" smtClean="0"/>
            </a:br>
            <a:r>
              <a:rPr lang="en-US" sz="2000" i="1" dirty="0" smtClean="0">
                <a:solidFill>
                  <a:schemeClr val="accent5">
                    <a:lumMod val="40000"/>
                    <a:lumOff val="60000"/>
                  </a:schemeClr>
                </a:solidFill>
              </a:rPr>
              <a:t>(also his circumcision </a:t>
            </a:r>
            <a:r>
              <a:rPr lang="en-US" sz="2000" i="1" dirty="0">
                <a:solidFill>
                  <a:schemeClr val="accent5">
                    <a:lumMod val="40000"/>
                    <a:lumOff val="60000"/>
                  </a:schemeClr>
                </a:solidFill>
              </a:rPr>
              <a:t>and </a:t>
            </a:r>
            <a:r>
              <a:rPr lang="en-US" sz="2000" i="1" dirty="0" smtClean="0">
                <a:solidFill>
                  <a:schemeClr val="accent5">
                    <a:lumMod val="40000"/>
                    <a:lumOff val="60000"/>
                  </a:schemeClr>
                </a:solidFill>
              </a:rPr>
              <a:t>naming)</a:t>
            </a:r>
            <a:endParaRPr lang="en-US" sz="2000" i="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a:xfrm>
            <a:off x="381000" y="152400"/>
            <a:ext cx="8458200" cy="914400"/>
          </a:xfrm>
        </p:spPr>
        <p:txBody>
          <a:bodyPr>
            <a:normAutofit/>
          </a:bodyPr>
          <a:lstStyle/>
          <a:p>
            <a:pPr algn="l"/>
            <a:r>
              <a:rPr lang="en-US" dirty="0" smtClean="0">
                <a:effectLst>
                  <a:outerShdw blurRad="38100" dist="38100" dir="2700000" algn="tl">
                    <a:srgbClr val="000000">
                      <a:alpha val="43137"/>
                    </a:srgbClr>
                  </a:outerShdw>
                </a:effectLst>
              </a:rPr>
              <a:t>Dec. 23</a:t>
            </a:r>
            <a:endParaRPr lang="en-US" dirty="0">
              <a:effectLst>
                <a:outerShdw blurRad="38100" dist="38100" dir="2700000" algn="tl">
                  <a:srgbClr val="000000">
                    <a:alpha val="43137"/>
                  </a:srgbClr>
                </a:outerShdw>
              </a:effectLst>
            </a:endParaRPr>
          </a:p>
        </p:txBody>
      </p:sp>
      <p:pic>
        <p:nvPicPr>
          <p:cNvPr id="10242" name="Picture 2" descr="O King of Nations – December 22nd – Let The Bird Fl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9323" y="17585"/>
            <a:ext cx="2804908"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5690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a:solidFill>
                  <a:schemeClr val="accent5">
                    <a:lumMod val="40000"/>
                    <a:lumOff val="60000"/>
                  </a:schemeClr>
                </a:solidFill>
                <a:effectLst>
                  <a:outerShdw blurRad="38100" dist="38100" dir="2700000" algn="tl">
                    <a:srgbClr val="000000">
                      <a:alpha val="43137"/>
                    </a:srgbClr>
                  </a:outerShdw>
                </a:effectLst>
              </a:rPr>
              <a:t>1</a:t>
            </a:r>
            <a:r>
              <a:rPr lang="en-US" b="1" baseline="30000" dirty="0">
                <a:solidFill>
                  <a:schemeClr val="accent5">
                    <a:lumMod val="40000"/>
                    <a:lumOff val="60000"/>
                  </a:schemeClr>
                </a:solidFill>
                <a:effectLst>
                  <a:outerShdw blurRad="38100" dist="38100" dir="2700000" algn="tl">
                    <a:srgbClr val="000000">
                      <a:alpha val="43137"/>
                    </a:srgbClr>
                  </a:outerShdw>
                </a:effectLst>
              </a:rPr>
              <a:t>st</a:t>
            </a:r>
            <a:r>
              <a:rPr lang="en-US" b="1" dirty="0">
                <a:solidFill>
                  <a:schemeClr val="accent5">
                    <a:lumMod val="40000"/>
                    <a:lumOff val="60000"/>
                  </a:schemeClr>
                </a:solidFill>
                <a:effectLst>
                  <a:outerShdw blurRad="38100" dist="38100" dir="2700000" algn="tl">
                    <a:srgbClr val="000000">
                      <a:alpha val="43137"/>
                    </a:srgbClr>
                  </a:outerShdw>
                </a:effectLst>
              </a:rPr>
              <a:t> Reading:</a:t>
            </a:r>
            <a:r>
              <a:rPr lang="en-US" dirty="0">
                <a:solidFill>
                  <a:schemeClr val="accent5">
                    <a:lumMod val="40000"/>
                    <a:lumOff val="60000"/>
                  </a:schemeClr>
                </a:solidFill>
                <a:effectLst>
                  <a:outerShdw blurRad="38100" dist="38100" dir="2700000" algn="tl">
                    <a:srgbClr val="000000">
                      <a:alpha val="43137"/>
                    </a:srgbClr>
                  </a:outerShdw>
                </a:effectLst>
              </a:rPr>
              <a:t> </a:t>
            </a:r>
            <a:r>
              <a:rPr lang="en-US" dirty="0" smtClean="0">
                <a:solidFill>
                  <a:schemeClr val="accent5">
                    <a:lumMod val="40000"/>
                    <a:lumOff val="60000"/>
                  </a:schemeClr>
                </a:solidFill>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2 </a:t>
            </a:r>
            <a:r>
              <a:rPr lang="en-US" dirty="0">
                <a:effectLst>
                  <a:outerShdw blurRad="38100" dist="38100" dir="2700000" algn="tl">
                    <a:srgbClr val="000000">
                      <a:alpha val="43137"/>
                    </a:srgbClr>
                  </a:outerShdw>
                </a:effectLst>
              </a:rPr>
              <a:t>Sam 7:1-5, 8b-12, 14a, </a:t>
            </a:r>
            <a:r>
              <a:rPr lang="en-US" dirty="0" smtClean="0">
                <a:effectLst>
                  <a:outerShdw blurRad="38100" dist="38100" dir="2700000" algn="tl">
                    <a:srgbClr val="000000">
                      <a:alpha val="43137"/>
                    </a:srgbClr>
                  </a:outerShdw>
                </a:effectLst>
              </a:rPr>
              <a:t>16</a:t>
            </a:r>
          </a:p>
          <a:p>
            <a:pPr lvl="1"/>
            <a:r>
              <a:rPr lang="en-US" sz="2300" dirty="0" smtClean="0"/>
              <a:t>“The Kingdom of David shall endure forever in the sight of the </a:t>
            </a:r>
            <a:r>
              <a:rPr lang="en-US" sz="2300" cap="small" dirty="0" smtClean="0"/>
              <a:t>Lord</a:t>
            </a:r>
            <a:r>
              <a:rPr lang="en-US" sz="2300" dirty="0" smtClean="0"/>
              <a:t>.”</a:t>
            </a:r>
          </a:p>
          <a:p>
            <a:pPr lvl="1"/>
            <a:r>
              <a:rPr lang="en-US" sz="2000" i="1" dirty="0">
                <a:solidFill>
                  <a:schemeClr val="accent5">
                    <a:lumMod val="40000"/>
                    <a:lumOff val="60000"/>
                  </a:schemeClr>
                </a:solidFill>
              </a:rPr>
              <a:t>Also read on </a:t>
            </a:r>
            <a:r>
              <a:rPr lang="en-US" sz="2000" i="1" dirty="0" smtClean="0">
                <a:solidFill>
                  <a:schemeClr val="accent5">
                    <a:lumMod val="40000"/>
                    <a:lumOff val="60000"/>
                  </a:schemeClr>
                </a:solidFill>
              </a:rPr>
              <a:t>4</a:t>
            </a:r>
            <a:r>
              <a:rPr lang="en-US" sz="2000" i="1" baseline="30000" dirty="0" smtClean="0">
                <a:solidFill>
                  <a:schemeClr val="accent5">
                    <a:lumMod val="40000"/>
                    <a:lumOff val="60000"/>
                  </a:schemeClr>
                </a:solidFill>
              </a:rPr>
              <a:t>th</a:t>
            </a:r>
            <a:r>
              <a:rPr lang="en-US" sz="2000" i="1" dirty="0" smtClean="0">
                <a:solidFill>
                  <a:schemeClr val="accent5">
                    <a:lumMod val="40000"/>
                    <a:lumOff val="60000"/>
                  </a:schemeClr>
                </a:solidFill>
              </a:rPr>
              <a:t> Sunday</a:t>
            </a:r>
            <a:r>
              <a:rPr lang="en-US" sz="2000" i="1" dirty="0">
                <a:solidFill>
                  <a:schemeClr val="accent5">
                    <a:lumMod val="40000"/>
                    <a:lumOff val="60000"/>
                  </a:schemeClr>
                </a:solidFill>
              </a:rPr>
              <a:t>, Year B</a:t>
            </a:r>
            <a:endParaRPr lang="en-US" sz="2300" dirty="0">
              <a:effectLst>
                <a:outerShdw blurRad="38100" dist="38100" dir="2700000" algn="tl">
                  <a:srgbClr val="000000">
                    <a:alpha val="43137"/>
                  </a:srgbClr>
                </a:outerShdw>
              </a:effectLst>
            </a:endParaRPr>
          </a:p>
          <a:p>
            <a:r>
              <a:rPr lang="en-US" sz="2800" b="1" dirty="0">
                <a:solidFill>
                  <a:schemeClr val="accent5">
                    <a:lumMod val="40000"/>
                    <a:lumOff val="60000"/>
                  </a:schemeClr>
                </a:solidFill>
                <a:effectLst>
                  <a:outerShdw blurRad="38100" dist="38100" dir="2700000" algn="tl">
                    <a:srgbClr val="000000">
                      <a:alpha val="43137"/>
                    </a:srgbClr>
                  </a:outerShdw>
                </a:effectLst>
              </a:rPr>
              <a:t>Responsorial: </a:t>
            </a:r>
            <a:r>
              <a:rPr lang="en-US" sz="2800" b="1" dirty="0" smtClean="0">
                <a:solidFill>
                  <a:schemeClr val="accent5">
                    <a:lumMod val="40000"/>
                    <a:lumOff val="60000"/>
                  </a:schemeClr>
                </a:solidFill>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Ps </a:t>
            </a:r>
            <a:r>
              <a:rPr lang="en-US" sz="2800" dirty="0">
                <a:effectLst>
                  <a:outerShdw blurRad="38100" dist="38100" dir="2700000" algn="tl">
                    <a:srgbClr val="000000">
                      <a:alpha val="43137"/>
                    </a:srgbClr>
                  </a:outerShdw>
                </a:effectLst>
              </a:rPr>
              <a:t>89:2-3, 4-5, </a:t>
            </a:r>
            <a:r>
              <a:rPr lang="en-US" sz="2800" dirty="0" smtClean="0">
                <a:effectLst>
                  <a:outerShdw blurRad="38100" dist="38100" dir="2700000" algn="tl">
                    <a:srgbClr val="000000">
                      <a:alpha val="43137"/>
                    </a:srgbClr>
                  </a:outerShdw>
                </a:effectLst>
              </a:rPr>
              <a:t>27+29</a:t>
            </a:r>
          </a:p>
          <a:p>
            <a:pPr lvl="1"/>
            <a:r>
              <a:rPr lang="en-US" sz="2400" dirty="0" smtClean="0"/>
              <a:t>“For ever I will sing the goodness of the Lord.”</a:t>
            </a:r>
            <a:endParaRPr lang="en-US" sz="2400" dirty="0">
              <a:effectLst>
                <a:outerShdw blurRad="38100" dist="38100" dir="2700000" algn="tl">
                  <a:srgbClr val="000000">
                    <a:alpha val="43137"/>
                  </a:srgbClr>
                </a:outerShdw>
              </a:effectLst>
            </a:endParaRPr>
          </a:p>
          <a:p>
            <a:r>
              <a:rPr lang="en-US" sz="2800" b="1" dirty="0">
                <a:solidFill>
                  <a:schemeClr val="accent5">
                    <a:lumMod val="40000"/>
                    <a:lumOff val="60000"/>
                  </a:schemeClr>
                </a:solidFill>
              </a:rPr>
              <a:t>Alleluia:</a:t>
            </a:r>
          </a:p>
          <a:p>
            <a:pPr lvl="1"/>
            <a:r>
              <a:rPr lang="en-US" sz="2400" dirty="0"/>
              <a:t>“</a:t>
            </a:r>
            <a:r>
              <a:rPr lang="en-US" sz="2400" b="1" dirty="0"/>
              <a:t>O Radiant Dawn</a:t>
            </a:r>
            <a:r>
              <a:rPr lang="en-US" sz="2400" dirty="0"/>
              <a:t>, splendor of eternal light, sun of </a:t>
            </a:r>
            <a:r>
              <a:rPr lang="en-US" sz="2400" dirty="0" smtClean="0"/>
              <a:t>justice:</a:t>
            </a:r>
            <a:br>
              <a:rPr lang="en-US" sz="2400" dirty="0" smtClean="0"/>
            </a:br>
            <a:r>
              <a:rPr lang="en-US" sz="2400" dirty="0" smtClean="0"/>
              <a:t>come </a:t>
            </a:r>
            <a:r>
              <a:rPr lang="en-US" sz="2400" dirty="0"/>
              <a:t>and shine on those who dwell in darkness and in the shadow of death</a:t>
            </a:r>
            <a:r>
              <a:rPr lang="en-US" sz="2400" dirty="0" smtClean="0"/>
              <a:t>!”</a:t>
            </a:r>
            <a:endParaRPr lang="en-US" sz="2400" dirty="0" smtClean="0">
              <a:effectLst>
                <a:outerShdw blurRad="38100" dist="38100" dir="2700000" algn="tl">
                  <a:srgbClr val="000000">
                    <a:alpha val="43137"/>
                  </a:srgbClr>
                </a:outerShdw>
              </a:effectLst>
            </a:endParaRPr>
          </a:p>
          <a:p>
            <a:r>
              <a:rPr lang="en-US" b="1" dirty="0" smtClean="0">
                <a:solidFill>
                  <a:schemeClr val="accent5">
                    <a:lumMod val="40000"/>
                    <a:lumOff val="60000"/>
                  </a:schemeClr>
                </a:solidFill>
                <a:effectLst>
                  <a:outerShdw blurRad="38100" dist="38100" dir="2700000" algn="tl">
                    <a:srgbClr val="000000">
                      <a:alpha val="43137"/>
                    </a:srgbClr>
                  </a:outerShdw>
                </a:effectLst>
              </a:rPr>
              <a:t>Gospel</a:t>
            </a:r>
            <a:r>
              <a:rPr lang="en-US" b="1" dirty="0">
                <a:solidFill>
                  <a:schemeClr val="accent5">
                    <a:lumMod val="40000"/>
                    <a:lumOff val="60000"/>
                  </a:schemeClr>
                </a:solidFill>
                <a:effectLst>
                  <a:outerShdw blurRad="38100" dist="38100" dir="2700000" algn="tl">
                    <a:srgbClr val="000000">
                      <a:alpha val="43137"/>
                    </a:srgbClr>
                  </a:outerShdw>
                </a:effectLst>
              </a:rPr>
              <a:t>: </a:t>
            </a:r>
            <a:r>
              <a:rPr lang="en-US" b="1" dirty="0" smtClean="0">
                <a:solidFill>
                  <a:schemeClr val="accent5">
                    <a:lumMod val="40000"/>
                    <a:lumOff val="60000"/>
                  </a:schemeClr>
                </a:solidFill>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Luke 1:67-79</a:t>
            </a:r>
          </a:p>
          <a:p>
            <a:pPr lvl="1"/>
            <a:r>
              <a:rPr lang="en-US" dirty="0" smtClean="0"/>
              <a:t>“The daybreak from on high has visited us.”</a:t>
            </a:r>
            <a:br>
              <a:rPr lang="en-US" dirty="0" smtClean="0"/>
            </a:br>
            <a:r>
              <a:rPr lang="en-US" sz="2000" dirty="0" smtClean="0">
                <a:solidFill>
                  <a:schemeClr val="accent5">
                    <a:lumMod val="40000"/>
                    <a:lumOff val="60000"/>
                  </a:schemeClr>
                </a:solidFill>
              </a:rPr>
              <a:t>(</a:t>
            </a:r>
            <a:r>
              <a:rPr lang="en-US" sz="2000" b="1" i="1" dirty="0" smtClean="0">
                <a:solidFill>
                  <a:schemeClr val="accent5">
                    <a:lumMod val="40000"/>
                    <a:lumOff val="60000"/>
                  </a:schemeClr>
                </a:solidFill>
              </a:rPr>
              <a:t>Benedictus</a:t>
            </a:r>
            <a:r>
              <a:rPr lang="en-US" sz="2000" b="1" dirty="0">
                <a:solidFill>
                  <a:schemeClr val="accent5">
                    <a:lumMod val="40000"/>
                    <a:lumOff val="60000"/>
                  </a:schemeClr>
                </a:solidFill>
              </a:rPr>
              <a:t>: </a:t>
            </a:r>
            <a:r>
              <a:rPr lang="en-US" sz="2000" dirty="0">
                <a:solidFill>
                  <a:schemeClr val="accent5">
                    <a:lumMod val="40000"/>
                    <a:lumOff val="60000"/>
                  </a:schemeClr>
                </a:solidFill>
              </a:rPr>
              <a:t>Zechariah's hymn blessing </a:t>
            </a:r>
            <a:r>
              <a:rPr lang="en-US" sz="2000" dirty="0" smtClean="0">
                <a:solidFill>
                  <a:schemeClr val="accent5">
                    <a:lumMod val="40000"/>
                    <a:lumOff val="60000"/>
                  </a:schemeClr>
                </a:solidFill>
              </a:rPr>
              <a:t>God)</a:t>
            </a:r>
            <a:endParaRPr lang="en-US" sz="2000"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pPr algn="ctr"/>
            <a:r>
              <a:rPr lang="en-US" dirty="0" smtClean="0">
                <a:effectLst>
                  <a:outerShdw blurRad="38100" dist="38100" dir="2700000" algn="tl">
                    <a:srgbClr val="000000">
                      <a:alpha val="43137"/>
                    </a:srgbClr>
                  </a:outerShdw>
                </a:effectLst>
              </a:rPr>
              <a:t>Dec. 24</a:t>
            </a:r>
            <a:r>
              <a:rPr lang="en-US" sz="4000" dirty="0" smtClean="0">
                <a:effectLst>
                  <a:outerShdw blurRad="38100" dist="38100" dir="2700000" algn="tl">
                    <a:srgbClr val="000000">
                      <a:alpha val="43137"/>
                    </a:srgbClr>
                  </a:outerShdw>
                </a:effectLst>
              </a:rPr>
              <a:t>  (morning Mass)</a:t>
            </a:r>
            <a:endParaRPr lang="en-US" dirty="0">
              <a:effectLst>
                <a:outerShdw blurRad="38100" dist="38100" dir="2700000" algn="tl">
                  <a:srgbClr val="000000">
                    <a:alpha val="43137"/>
                  </a:srgbClr>
                </a:outerShdw>
              </a:effectLst>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800600"/>
            <a:ext cx="2647950" cy="172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91735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solidFill>
                  <a:schemeClr val="accent5">
                    <a:lumMod val="40000"/>
                    <a:lumOff val="60000"/>
                  </a:schemeClr>
                </a:solidFill>
              </a:rPr>
              <a:t>Nov. 30 </a:t>
            </a:r>
            <a:r>
              <a:rPr lang="en-US" sz="2800" dirty="0" smtClean="0"/>
              <a:t>– St. Andrew, Apostle</a:t>
            </a:r>
          </a:p>
          <a:p>
            <a:r>
              <a:rPr lang="en-US" sz="2800" dirty="0" smtClean="0">
                <a:solidFill>
                  <a:schemeClr val="accent5">
                    <a:lumMod val="40000"/>
                    <a:lumOff val="60000"/>
                  </a:schemeClr>
                </a:solidFill>
              </a:rPr>
              <a:t>Dec. 8 </a:t>
            </a:r>
            <a:r>
              <a:rPr lang="en-US" sz="2800" dirty="0" smtClean="0"/>
              <a:t>– Immaculate Conception</a:t>
            </a:r>
          </a:p>
          <a:p>
            <a:r>
              <a:rPr lang="en-US" sz="2800" dirty="0" smtClean="0">
                <a:solidFill>
                  <a:schemeClr val="accent5">
                    <a:lumMod val="40000"/>
                    <a:lumOff val="60000"/>
                  </a:schemeClr>
                </a:solidFill>
              </a:rPr>
              <a:t>Dec. 12 </a:t>
            </a:r>
            <a:r>
              <a:rPr lang="en-US" sz="2800" dirty="0" smtClean="0"/>
              <a:t>– Our Lady of Guadalupe</a:t>
            </a:r>
          </a:p>
          <a:p>
            <a:r>
              <a:rPr lang="en-US" b="1" dirty="0" smtClean="0">
                <a:solidFill>
                  <a:schemeClr val="accent5">
                    <a:lumMod val="40000"/>
                    <a:lumOff val="60000"/>
                  </a:schemeClr>
                </a:solidFill>
              </a:rPr>
              <a:t>Notes:</a:t>
            </a:r>
          </a:p>
          <a:p>
            <a:pPr lvl="1">
              <a:spcBef>
                <a:spcPts val="600"/>
              </a:spcBef>
            </a:pPr>
            <a:r>
              <a:rPr lang="en-US" dirty="0" smtClean="0"/>
              <a:t>If these feasts fall on a weekday, then their “Proper” readings are used instead of the readings for the Advent weekday.</a:t>
            </a:r>
          </a:p>
          <a:p>
            <a:pPr lvl="1">
              <a:spcBef>
                <a:spcPts val="600"/>
              </a:spcBef>
            </a:pPr>
            <a:r>
              <a:rPr lang="en-US" dirty="0" smtClean="0"/>
              <a:t>If Nov. 30 or Dec. 12 fall on a Sunday, they are omitted that year.</a:t>
            </a:r>
          </a:p>
          <a:p>
            <a:pPr lvl="1">
              <a:spcBef>
                <a:spcPts val="600"/>
              </a:spcBef>
            </a:pPr>
            <a:r>
              <a:rPr lang="en-US" dirty="0" smtClean="0"/>
              <a:t>If Dec. 8 is a Sunday, then Immaculate Conception is Mon, Dec. 9.</a:t>
            </a:r>
          </a:p>
          <a:p>
            <a:pPr lvl="1">
              <a:spcBef>
                <a:spcPts val="600"/>
              </a:spcBef>
            </a:pPr>
            <a:r>
              <a:rPr lang="en-US" sz="2000" i="1" dirty="0" smtClean="0"/>
              <a:t>For “Memorials” or “Optional Memorials” of other saints, the special prayers for those Masses can be used, but the Advent readings should still be used.</a:t>
            </a:r>
            <a:endParaRPr lang="en-US" i="1" dirty="0"/>
          </a:p>
        </p:txBody>
      </p:sp>
      <p:sp>
        <p:nvSpPr>
          <p:cNvPr id="3" name="Title 2"/>
          <p:cNvSpPr>
            <a:spLocks noGrp="1"/>
          </p:cNvSpPr>
          <p:nvPr>
            <p:ph type="title"/>
          </p:nvPr>
        </p:nvSpPr>
        <p:spPr/>
        <p:txBody>
          <a:bodyPr/>
          <a:lstStyle/>
          <a:p>
            <a:pPr algn="ctr"/>
            <a:r>
              <a:rPr lang="en-US" dirty="0" smtClean="0"/>
              <a:t>Possible Interruptions</a:t>
            </a:r>
            <a:endParaRPr lang="en-US" dirty="0"/>
          </a:p>
        </p:txBody>
      </p:sp>
    </p:spTree>
    <p:extLst>
      <p:ext uri="{BB962C8B-B14F-4D97-AF65-F5344CB8AC3E}">
        <p14:creationId xmlns:p14="http://schemas.microsoft.com/office/powerpoint/2010/main" val="14135666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400" i="1" dirty="0"/>
              <a:t>Lectionary # </a:t>
            </a:r>
            <a:r>
              <a:rPr lang="en-US" sz="2400" i="1" dirty="0" smtClean="0"/>
              <a:t>684 – Feast </a:t>
            </a:r>
            <a:r>
              <a:rPr lang="en-US" sz="2400" i="1" dirty="0"/>
              <a:t>with Proper Readings</a:t>
            </a:r>
          </a:p>
          <a:p>
            <a:r>
              <a:rPr lang="en-US" b="1" dirty="0"/>
              <a:t>First Reading: </a:t>
            </a:r>
            <a:r>
              <a:rPr lang="en-US" dirty="0"/>
              <a:t>Rom </a:t>
            </a:r>
            <a:r>
              <a:rPr lang="en-US" dirty="0" smtClean="0"/>
              <a:t>10:9-18</a:t>
            </a:r>
          </a:p>
          <a:p>
            <a:pPr lvl="1"/>
            <a:r>
              <a:rPr lang="en-US" sz="2000" i="1" dirty="0" smtClean="0"/>
              <a:t>“Thus faith comes from what is heard, </a:t>
            </a:r>
            <a:br>
              <a:rPr lang="en-US" sz="2000" i="1" dirty="0" smtClean="0"/>
            </a:br>
            <a:r>
              <a:rPr lang="en-US" sz="2000" i="1" dirty="0" smtClean="0"/>
              <a:t>and what is heard come through the word of Christ.”</a:t>
            </a:r>
            <a:endParaRPr lang="en-US" sz="2000" i="1" dirty="0"/>
          </a:p>
          <a:p>
            <a:r>
              <a:rPr lang="en-US" b="1" dirty="0"/>
              <a:t>Responsorial: </a:t>
            </a:r>
            <a:r>
              <a:rPr lang="en-US" dirty="0"/>
              <a:t>Ps 19:8, 9, 10, </a:t>
            </a:r>
            <a:r>
              <a:rPr lang="en-US" dirty="0" smtClean="0"/>
              <a:t>11</a:t>
            </a:r>
          </a:p>
          <a:p>
            <a:pPr lvl="1"/>
            <a:r>
              <a:rPr lang="en-US" sz="2000" i="1" dirty="0" smtClean="0"/>
              <a:t>“The judgments of the Lord are true, and all of them are just.”</a:t>
            </a:r>
            <a:endParaRPr lang="en-US" sz="2000" i="1" dirty="0"/>
          </a:p>
          <a:p>
            <a:r>
              <a:rPr lang="en-US" sz="2800" b="1" dirty="0"/>
              <a:t>Alleluia Verse: </a:t>
            </a:r>
            <a:r>
              <a:rPr lang="en-US" sz="2800" dirty="0"/>
              <a:t>Matt </a:t>
            </a:r>
            <a:r>
              <a:rPr lang="en-US" sz="2800" dirty="0" smtClean="0"/>
              <a:t>4:19</a:t>
            </a:r>
          </a:p>
          <a:p>
            <a:pPr lvl="1"/>
            <a:r>
              <a:rPr lang="en-US" sz="2000" i="1" dirty="0" smtClean="0"/>
              <a:t>“Come after me, says the Lord, and I will make you fishers of men.”</a:t>
            </a:r>
            <a:endParaRPr lang="en-US" sz="2000" i="1" dirty="0"/>
          </a:p>
          <a:p>
            <a:r>
              <a:rPr lang="en-US" b="1" dirty="0"/>
              <a:t>Gospel: </a:t>
            </a:r>
            <a:r>
              <a:rPr lang="en-US" dirty="0"/>
              <a:t>Matt </a:t>
            </a:r>
            <a:r>
              <a:rPr lang="en-US" dirty="0" smtClean="0"/>
              <a:t>4:18-22</a:t>
            </a:r>
          </a:p>
          <a:p>
            <a:pPr lvl="1"/>
            <a:r>
              <a:rPr lang="en-US" sz="2000" i="1" dirty="0" smtClean="0"/>
              <a:t>“Immediately they left their nets and followed him.”</a:t>
            </a:r>
            <a:endParaRPr lang="en-US" sz="2000" i="1" dirty="0"/>
          </a:p>
        </p:txBody>
      </p:sp>
      <p:sp>
        <p:nvSpPr>
          <p:cNvPr id="3" name="Title 2"/>
          <p:cNvSpPr>
            <a:spLocks noGrp="1"/>
          </p:cNvSpPr>
          <p:nvPr>
            <p:ph type="title"/>
          </p:nvPr>
        </p:nvSpPr>
        <p:spPr/>
        <p:txBody>
          <a:bodyPr/>
          <a:lstStyle/>
          <a:p>
            <a:pPr algn="ctr"/>
            <a:r>
              <a:rPr lang="en-US" dirty="0">
                <a:solidFill>
                  <a:schemeClr val="accent5">
                    <a:lumMod val="40000"/>
                    <a:lumOff val="60000"/>
                  </a:schemeClr>
                </a:solidFill>
              </a:rPr>
              <a:t>Nov. 30 </a:t>
            </a:r>
            <a:r>
              <a:rPr lang="en-US" dirty="0"/>
              <a:t>– St. Andrew, Apostle</a:t>
            </a:r>
          </a:p>
        </p:txBody>
      </p:sp>
    </p:spTree>
    <p:extLst>
      <p:ext uri="{BB962C8B-B14F-4D97-AF65-F5344CB8AC3E}">
        <p14:creationId xmlns:p14="http://schemas.microsoft.com/office/powerpoint/2010/main" val="547430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400" dirty="0"/>
              <a:t>Lectionary # </a:t>
            </a:r>
            <a:r>
              <a:rPr lang="en-US" sz="2400" dirty="0" smtClean="0"/>
              <a:t>689 - Solemnity </a:t>
            </a:r>
            <a:r>
              <a:rPr lang="en-US" sz="2400" dirty="0"/>
              <a:t>with Proper Readings</a:t>
            </a:r>
          </a:p>
          <a:p>
            <a:r>
              <a:rPr lang="en-US" b="1" dirty="0"/>
              <a:t>First Reading: </a:t>
            </a:r>
            <a:r>
              <a:rPr lang="en-US" dirty="0"/>
              <a:t>Gen 3:9-15, </a:t>
            </a:r>
            <a:r>
              <a:rPr lang="en-US" dirty="0" smtClean="0"/>
              <a:t>20</a:t>
            </a:r>
          </a:p>
          <a:p>
            <a:pPr lvl="1"/>
            <a:r>
              <a:rPr lang="en-US" sz="2000" i="1" dirty="0" smtClean="0"/>
              <a:t>“I will put enmity between your offspring and hers.”</a:t>
            </a:r>
            <a:endParaRPr lang="en-US" sz="2000" i="1" dirty="0"/>
          </a:p>
          <a:p>
            <a:pPr>
              <a:spcBef>
                <a:spcPts val="1200"/>
              </a:spcBef>
            </a:pPr>
            <a:r>
              <a:rPr lang="en-US" b="1" dirty="0"/>
              <a:t>Responsorial: </a:t>
            </a:r>
            <a:r>
              <a:rPr lang="en-US" dirty="0"/>
              <a:t>Ps 98:1, 2-3ab, </a:t>
            </a:r>
            <a:r>
              <a:rPr lang="en-US" dirty="0" smtClean="0"/>
              <a:t>3cd-4</a:t>
            </a:r>
          </a:p>
          <a:p>
            <a:pPr lvl="1"/>
            <a:r>
              <a:rPr lang="en-US" sz="2000" i="1" dirty="0" smtClean="0"/>
              <a:t>“Sing to the Lord a new song, for he has done marvelous deeds.”</a:t>
            </a:r>
            <a:endParaRPr lang="en-US" sz="2000" i="1" dirty="0"/>
          </a:p>
          <a:p>
            <a:pPr>
              <a:spcBef>
                <a:spcPts val="1200"/>
              </a:spcBef>
            </a:pPr>
            <a:r>
              <a:rPr lang="en-US" b="1" dirty="0"/>
              <a:t>Second Reading: </a:t>
            </a:r>
            <a:r>
              <a:rPr lang="en-US" dirty="0" err="1"/>
              <a:t>Eph</a:t>
            </a:r>
            <a:r>
              <a:rPr lang="en-US" dirty="0"/>
              <a:t> 1:3-6, </a:t>
            </a:r>
            <a:r>
              <a:rPr lang="en-US" dirty="0" smtClean="0"/>
              <a:t>11-12</a:t>
            </a:r>
          </a:p>
          <a:p>
            <a:pPr lvl="1"/>
            <a:r>
              <a:rPr lang="en-US" sz="2000" i="1" dirty="0" smtClean="0"/>
              <a:t>“He chose us in Christ before the foundation of the world.”</a:t>
            </a:r>
            <a:endParaRPr lang="en-US" sz="2000" i="1" dirty="0"/>
          </a:p>
          <a:p>
            <a:pPr>
              <a:spcBef>
                <a:spcPts val="1200"/>
              </a:spcBef>
            </a:pPr>
            <a:r>
              <a:rPr lang="en-US" sz="2800" b="1" dirty="0"/>
              <a:t>Alleluia Verse: </a:t>
            </a:r>
            <a:r>
              <a:rPr lang="en-US" sz="2800" dirty="0"/>
              <a:t>cf. Luke </a:t>
            </a:r>
            <a:r>
              <a:rPr lang="en-US" sz="2800" dirty="0" smtClean="0"/>
              <a:t>1:28</a:t>
            </a:r>
          </a:p>
          <a:p>
            <a:pPr lvl="1"/>
            <a:r>
              <a:rPr lang="en-US" sz="2000" i="1" dirty="0" smtClean="0"/>
              <a:t>“Hail, Mary, full of grace, the Lord is with you; blessed are you among women.”</a:t>
            </a:r>
            <a:endParaRPr lang="en-US" i="1" dirty="0"/>
          </a:p>
          <a:p>
            <a:pPr>
              <a:spcBef>
                <a:spcPts val="1200"/>
              </a:spcBef>
            </a:pPr>
            <a:r>
              <a:rPr lang="en-US" b="1" dirty="0"/>
              <a:t>Gospel: </a:t>
            </a:r>
            <a:r>
              <a:rPr lang="en-US" dirty="0"/>
              <a:t>Luke </a:t>
            </a:r>
            <a:r>
              <a:rPr lang="en-US" dirty="0" smtClean="0"/>
              <a:t>1:26-38</a:t>
            </a:r>
          </a:p>
          <a:p>
            <a:pPr lvl="1"/>
            <a:r>
              <a:rPr lang="en-US" sz="2000" i="1" dirty="0"/>
              <a:t>“Hail, </a:t>
            </a:r>
            <a:r>
              <a:rPr lang="en-US" sz="2000" i="1" dirty="0" smtClean="0"/>
              <a:t>full </a:t>
            </a:r>
            <a:r>
              <a:rPr lang="en-US" sz="2000" i="1" dirty="0"/>
              <a:t>of </a:t>
            </a:r>
            <a:r>
              <a:rPr lang="en-US" sz="2000" i="1" dirty="0" smtClean="0"/>
              <a:t>grace! The </a:t>
            </a:r>
            <a:r>
              <a:rPr lang="en-US" sz="2000" i="1" dirty="0"/>
              <a:t>Lord is with </a:t>
            </a:r>
            <a:r>
              <a:rPr lang="en-US" sz="2000" i="1" dirty="0" smtClean="0"/>
              <a:t>you.”</a:t>
            </a:r>
            <a:endParaRPr lang="en-US" sz="2000" dirty="0"/>
          </a:p>
        </p:txBody>
      </p:sp>
      <p:sp>
        <p:nvSpPr>
          <p:cNvPr id="3" name="Title 2"/>
          <p:cNvSpPr>
            <a:spLocks noGrp="1"/>
          </p:cNvSpPr>
          <p:nvPr>
            <p:ph type="title"/>
          </p:nvPr>
        </p:nvSpPr>
        <p:spPr/>
        <p:txBody>
          <a:bodyPr/>
          <a:lstStyle/>
          <a:p>
            <a:pPr algn="ctr"/>
            <a:r>
              <a:rPr lang="en-US" dirty="0">
                <a:solidFill>
                  <a:schemeClr val="accent5">
                    <a:lumMod val="40000"/>
                    <a:lumOff val="60000"/>
                  </a:schemeClr>
                </a:solidFill>
              </a:rPr>
              <a:t>Dec. 8 </a:t>
            </a:r>
            <a:r>
              <a:rPr lang="en-US" dirty="0"/>
              <a:t>– Immaculate Conception</a:t>
            </a:r>
          </a:p>
        </p:txBody>
      </p:sp>
    </p:spTree>
    <p:extLst>
      <p:ext uri="{BB962C8B-B14F-4D97-AF65-F5344CB8AC3E}">
        <p14:creationId xmlns:p14="http://schemas.microsoft.com/office/powerpoint/2010/main" val="8233457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sz="2400" i="1" dirty="0"/>
              <a:t>Lectionary # </a:t>
            </a:r>
            <a:r>
              <a:rPr lang="en-US" sz="2400" i="1" dirty="0" smtClean="0"/>
              <a:t>690A - Feast </a:t>
            </a:r>
            <a:r>
              <a:rPr lang="en-US" sz="2400" i="1" dirty="0"/>
              <a:t>in USA, with Proper Readings</a:t>
            </a:r>
            <a:endParaRPr lang="en-US" i="1" dirty="0"/>
          </a:p>
          <a:p>
            <a:pPr>
              <a:spcBef>
                <a:spcPts val="1200"/>
              </a:spcBef>
            </a:pPr>
            <a:r>
              <a:rPr lang="en-US" sz="2800" b="1" dirty="0"/>
              <a:t>First Reading: </a:t>
            </a:r>
            <a:r>
              <a:rPr lang="en-US" sz="2800" dirty="0" err="1"/>
              <a:t>Zech</a:t>
            </a:r>
            <a:r>
              <a:rPr lang="en-US" sz="2800" dirty="0"/>
              <a:t> </a:t>
            </a:r>
            <a:r>
              <a:rPr lang="en-US" sz="2800" dirty="0" smtClean="0"/>
              <a:t>2:14-17</a:t>
            </a:r>
            <a:r>
              <a:rPr lang="en-US" sz="2800" dirty="0"/>
              <a:t/>
            </a:r>
            <a:br>
              <a:rPr lang="en-US" sz="2800" dirty="0"/>
            </a:br>
            <a:r>
              <a:rPr lang="en-US" sz="1800" i="1" dirty="0" smtClean="0"/>
              <a:t>	“Rejoice, O daughter Zion!  See, I am coming.”</a:t>
            </a:r>
            <a:r>
              <a:rPr lang="en-US" sz="2800" dirty="0" smtClean="0"/>
              <a:t/>
            </a:r>
            <a:br>
              <a:rPr lang="en-US" sz="2800" dirty="0" smtClean="0"/>
            </a:br>
            <a:r>
              <a:rPr lang="en-US" sz="2800" b="1" i="1" dirty="0" smtClean="0"/>
              <a:t>or  </a:t>
            </a:r>
            <a:r>
              <a:rPr lang="en-US" sz="2800" dirty="0" smtClean="0"/>
              <a:t>Rev </a:t>
            </a:r>
            <a:r>
              <a:rPr lang="en-US" sz="2800" dirty="0"/>
              <a:t>11:19a; 12:1-6a, </a:t>
            </a:r>
            <a:r>
              <a:rPr lang="en-US" sz="2800" dirty="0" smtClean="0"/>
              <a:t>10ab</a:t>
            </a:r>
            <a:br>
              <a:rPr lang="en-US" sz="2800" dirty="0" smtClean="0"/>
            </a:br>
            <a:r>
              <a:rPr lang="en-US" sz="1800" i="1" dirty="0" smtClean="0"/>
              <a:t>	“A great sign appeared in the sky.”</a:t>
            </a:r>
            <a:endParaRPr lang="en-US" sz="2800" i="1" dirty="0"/>
          </a:p>
          <a:p>
            <a:pPr>
              <a:spcBef>
                <a:spcPts val="1200"/>
              </a:spcBef>
            </a:pPr>
            <a:r>
              <a:rPr lang="en-US" sz="2800" b="1" dirty="0"/>
              <a:t>Responsorial: </a:t>
            </a:r>
            <a:r>
              <a:rPr lang="en-US" sz="2800" dirty="0"/>
              <a:t>Judith 13:18bcde, </a:t>
            </a:r>
            <a:r>
              <a:rPr lang="en-US" sz="2800" dirty="0" smtClean="0"/>
              <a:t>19</a:t>
            </a:r>
            <a:endParaRPr lang="en-US" sz="2400" i="1" dirty="0" smtClean="0"/>
          </a:p>
          <a:p>
            <a:pPr marL="365760" lvl="1" indent="0">
              <a:buNone/>
            </a:pPr>
            <a:r>
              <a:rPr lang="en-US" sz="1800" i="1" dirty="0" smtClean="0"/>
              <a:t>	“You are the highest honor of our race.”</a:t>
            </a:r>
            <a:endParaRPr lang="en-US" sz="2000" i="1" dirty="0"/>
          </a:p>
          <a:p>
            <a:pPr>
              <a:spcBef>
                <a:spcPts val="1200"/>
              </a:spcBef>
            </a:pPr>
            <a:r>
              <a:rPr lang="en-US" sz="2400" b="1" dirty="0" smtClean="0"/>
              <a:t>Alleluia Verse:</a:t>
            </a:r>
          </a:p>
          <a:p>
            <a:pPr marL="365760" lvl="1" indent="0">
              <a:buNone/>
            </a:pPr>
            <a:r>
              <a:rPr lang="en-US" sz="1800" i="1" dirty="0" smtClean="0"/>
              <a:t>	“Blessed are you, holy Virgin Mary, deserving of all praise;</a:t>
            </a:r>
            <a:br>
              <a:rPr lang="en-US" sz="1800" i="1" dirty="0" smtClean="0"/>
            </a:br>
            <a:r>
              <a:rPr lang="en-US" sz="1800" i="1" dirty="0" smtClean="0"/>
              <a:t>	from you arose the sun of justice, Christ our God.”</a:t>
            </a:r>
          </a:p>
          <a:p>
            <a:pPr>
              <a:spcBef>
                <a:spcPts val="1200"/>
              </a:spcBef>
            </a:pPr>
            <a:r>
              <a:rPr lang="en-US" sz="2800" b="1" dirty="0" smtClean="0"/>
              <a:t>Gospel</a:t>
            </a:r>
            <a:r>
              <a:rPr lang="en-US" sz="2800" b="1" dirty="0"/>
              <a:t>: </a:t>
            </a:r>
            <a:r>
              <a:rPr lang="en-US" sz="2800" dirty="0"/>
              <a:t>Luke </a:t>
            </a:r>
            <a:r>
              <a:rPr lang="en-US" sz="2800" dirty="0" smtClean="0"/>
              <a:t>1:26-38</a:t>
            </a:r>
            <a:r>
              <a:rPr lang="en-US" sz="2800" dirty="0"/>
              <a:t> </a:t>
            </a:r>
            <a:r>
              <a:rPr lang="en-US" sz="2800" dirty="0" smtClean="0"/>
              <a:t> </a:t>
            </a:r>
          </a:p>
          <a:p>
            <a:pPr marL="365760" lvl="1" indent="0">
              <a:buNone/>
            </a:pPr>
            <a:r>
              <a:rPr lang="en-US" sz="2000" i="1" dirty="0" smtClean="0"/>
              <a:t>	“Behold, you will conceive in your womb and bear a son.”</a:t>
            </a:r>
          </a:p>
          <a:p>
            <a:pPr marL="0" indent="0">
              <a:spcBef>
                <a:spcPts val="0"/>
              </a:spcBef>
              <a:buNone/>
            </a:pPr>
            <a:r>
              <a:rPr lang="en-US" sz="2800" b="1" i="1" dirty="0" smtClean="0"/>
              <a:t>    or  </a:t>
            </a:r>
            <a:r>
              <a:rPr lang="en-US" sz="2800" dirty="0" smtClean="0"/>
              <a:t>Luke 1:39-47</a:t>
            </a:r>
          </a:p>
          <a:p>
            <a:pPr marL="365760" lvl="1" indent="0">
              <a:buNone/>
            </a:pPr>
            <a:r>
              <a:rPr lang="en-US" sz="2000" i="1" dirty="0" smtClean="0"/>
              <a:t>	“Blessed is she who believed.”</a:t>
            </a:r>
          </a:p>
          <a:p>
            <a:pPr lvl="1"/>
            <a:endParaRPr lang="en-US" sz="2000" dirty="0"/>
          </a:p>
        </p:txBody>
      </p:sp>
      <p:sp>
        <p:nvSpPr>
          <p:cNvPr id="3" name="Title 2"/>
          <p:cNvSpPr>
            <a:spLocks noGrp="1"/>
          </p:cNvSpPr>
          <p:nvPr>
            <p:ph type="title"/>
          </p:nvPr>
        </p:nvSpPr>
        <p:spPr/>
        <p:txBody>
          <a:bodyPr/>
          <a:lstStyle/>
          <a:p>
            <a:pPr algn="ctr"/>
            <a:r>
              <a:rPr lang="en-US" dirty="0">
                <a:solidFill>
                  <a:schemeClr val="accent5">
                    <a:lumMod val="40000"/>
                    <a:lumOff val="60000"/>
                  </a:schemeClr>
                </a:solidFill>
              </a:rPr>
              <a:t>Dec. 12 </a:t>
            </a:r>
            <a:r>
              <a:rPr lang="en-US" dirty="0"/>
              <a:t>– Our Lady of Guadalupe</a:t>
            </a:r>
          </a:p>
        </p:txBody>
      </p:sp>
    </p:spTree>
    <p:extLst>
      <p:ext uri="{BB962C8B-B14F-4D97-AF65-F5344CB8AC3E}">
        <p14:creationId xmlns:p14="http://schemas.microsoft.com/office/powerpoint/2010/main" val="14927428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8458200" cy="4876800"/>
          </a:xfrm>
        </p:spPr>
        <p:txBody>
          <a:bodyPr/>
          <a:lstStyle/>
          <a:p>
            <a:pPr marL="0" indent="0">
              <a:buNone/>
            </a:pPr>
            <a:r>
              <a:rPr lang="en-US" b="1" dirty="0" smtClean="0">
                <a:solidFill>
                  <a:schemeClr val="accent2"/>
                </a:solidFill>
                <a:effectLst>
                  <a:outerShdw blurRad="38100" dist="38100" dir="2700000" algn="tl">
                    <a:srgbClr val="000000">
                      <a:alpha val="43137"/>
                    </a:srgbClr>
                  </a:outerShdw>
                </a:effectLst>
              </a:rPr>
              <a:t>1a)  </a:t>
            </a:r>
            <a:r>
              <a:rPr lang="en-US" b="1" dirty="0" smtClean="0">
                <a:effectLst>
                  <a:outerShdw blurRad="38100" dist="38100" dir="2700000" algn="tl">
                    <a:srgbClr val="000000">
                      <a:alpha val="43137"/>
                    </a:srgbClr>
                  </a:outerShdw>
                </a:effectLst>
              </a:rPr>
              <a:t>Early Advent:</a:t>
            </a:r>
            <a:r>
              <a:rPr lang="en-US" dirty="0" smtClean="0">
                <a:effectLst>
                  <a:outerShdw blurRad="38100" dist="38100" dir="2700000" algn="tl">
                    <a:srgbClr val="000000">
                      <a:alpha val="43137"/>
                    </a:srgbClr>
                  </a:outerShdw>
                </a:effectLst>
              </a:rPr>
              <a:t>  OT Prophecies</a:t>
            </a:r>
            <a:r>
              <a:rPr lang="en-US" sz="2800" dirty="0" smtClean="0">
                <a:effectLst>
                  <a:outerShdw blurRad="38100" dist="38100" dir="2700000" algn="tl">
                    <a:srgbClr val="000000">
                      <a:alpha val="43137"/>
                    </a:srgbClr>
                  </a:outerShdw>
                </a:effectLst>
              </a:rPr>
              <a:t>, esp. from </a:t>
            </a:r>
            <a:r>
              <a:rPr lang="en-US" dirty="0" smtClean="0">
                <a:effectLst>
                  <a:outerShdw blurRad="38100" dist="38100" dir="2700000" algn="tl">
                    <a:srgbClr val="000000">
                      <a:alpha val="43137"/>
                    </a:srgbClr>
                  </a:outerShdw>
                </a:effectLst>
              </a:rPr>
              <a:t>Isaiah</a:t>
            </a:r>
            <a:br>
              <a:rPr lang="en-US" dirty="0" smtClean="0">
                <a:effectLst>
                  <a:outerShdw blurRad="38100" dist="38100" dir="2700000" algn="tl">
                    <a:srgbClr val="000000">
                      <a:alpha val="43137"/>
                    </a:srgbClr>
                  </a:outerShdw>
                </a:effectLst>
              </a:rPr>
            </a:br>
            <a:r>
              <a:rPr lang="en-US" sz="2400" dirty="0"/>
              <a:t>	</a:t>
            </a:r>
            <a:r>
              <a:rPr lang="en-US" sz="2400" dirty="0" smtClean="0">
                <a:effectLst>
                  <a:outerShdw blurRad="38100" dist="38100" dir="2700000" algn="tl">
                    <a:srgbClr val="000000">
                      <a:alpha val="43137"/>
                    </a:srgbClr>
                  </a:outerShdw>
                </a:effectLst>
              </a:rPr>
              <a:t>Nine Weekdays (Mon-Wed):  </a:t>
            </a:r>
            <a:r>
              <a:rPr lang="en-US" sz="2800" dirty="0" smtClean="0">
                <a:effectLst>
                  <a:outerShdw blurRad="38100" dist="38100" dir="2700000" algn="tl">
                    <a:srgbClr val="000000">
                      <a:alpha val="43137"/>
                    </a:srgbClr>
                  </a:outerShdw>
                </a:effectLst>
              </a:rPr>
              <a:t>Nov. 30 – Dec. 9, 2020</a:t>
            </a:r>
          </a:p>
          <a:p>
            <a:pPr marL="0" indent="0">
              <a:spcBef>
                <a:spcPts val="2400"/>
              </a:spcBef>
              <a:buNone/>
            </a:pPr>
            <a:r>
              <a:rPr lang="en-US" b="1" dirty="0" smtClean="0">
                <a:solidFill>
                  <a:schemeClr val="accent2"/>
                </a:solidFill>
                <a:effectLst>
                  <a:outerShdw blurRad="38100" dist="38100" dir="2700000" algn="tl">
                    <a:srgbClr val="000000">
                      <a:alpha val="43137"/>
                    </a:srgbClr>
                  </a:outerShdw>
                </a:effectLst>
              </a:rPr>
              <a:t>1b)  </a:t>
            </a:r>
            <a:r>
              <a:rPr lang="en-US" b="1" dirty="0" smtClean="0">
                <a:effectLst>
                  <a:outerShdw blurRad="38100" dist="38100" dir="2700000" algn="tl">
                    <a:srgbClr val="000000">
                      <a:alpha val="43137"/>
                    </a:srgbClr>
                  </a:outerShdw>
                </a:effectLst>
              </a:rPr>
              <a:t>Middle Advent:</a:t>
            </a:r>
            <a:r>
              <a:rPr lang="en-US" dirty="0" smtClean="0">
                <a:effectLst>
                  <a:outerShdw blurRad="38100" dist="38100" dir="2700000" algn="tl">
                    <a:srgbClr val="000000">
                      <a:alpha val="43137"/>
                    </a:srgbClr>
                  </a:outerShdw>
                </a:effectLst>
              </a:rPr>
              <a:t>  John (Baptist) the Precursor</a:t>
            </a:r>
            <a:br>
              <a:rPr lang="en-US" dirty="0" smtClean="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t>
            </a:r>
            <a:r>
              <a:rPr lang="en-US" sz="2000" dirty="0" smtClean="0">
                <a:effectLst>
                  <a:outerShdw blurRad="38100" dist="38100" dir="2700000" algn="tl">
                    <a:srgbClr val="000000">
                      <a:alpha val="43137"/>
                    </a:srgbClr>
                  </a:outerShdw>
                </a:effectLst>
              </a:rPr>
              <a:t>Thurs, </a:t>
            </a:r>
            <a:r>
              <a:rPr lang="en-US" sz="2800" dirty="0" smtClean="0">
                <a:effectLst>
                  <a:outerShdw blurRad="38100" dist="38100" dir="2700000" algn="tl">
                    <a:srgbClr val="000000">
                      <a:alpha val="43137"/>
                    </a:srgbClr>
                  </a:outerShdw>
                </a:effectLst>
              </a:rPr>
              <a:t>Dec. 10– 16, 2020</a:t>
            </a:r>
          </a:p>
          <a:p>
            <a:pPr marL="0" indent="0">
              <a:spcBef>
                <a:spcPts val="2400"/>
              </a:spcBef>
              <a:buNone/>
            </a:pPr>
            <a:r>
              <a:rPr lang="en-US" b="1" dirty="0" smtClean="0">
                <a:solidFill>
                  <a:schemeClr val="accent2"/>
                </a:solidFill>
                <a:effectLst>
                  <a:outerShdw blurRad="38100" dist="38100" dir="2700000" algn="tl">
                    <a:srgbClr val="000000">
                      <a:alpha val="43137"/>
                    </a:srgbClr>
                  </a:outerShdw>
                </a:effectLst>
              </a:rPr>
              <a:t>  2)  </a:t>
            </a:r>
            <a:r>
              <a:rPr lang="en-US" b="1" dirty="0" smtClean="0">
                <a:effectLst>
                  <a:outerShdw blurRad="38100" dist="38100" dir="2700000" algn="tl">
                    <a:srgbClr val="000000">
                      <a:alpha val="43137"/>
                    </a:srgbClr>
                  </a:outerShdw>
                </a:effectLst>
              </a:rPr>
              <a:t>Late Advent:</a:t>
            </a:r>
            <a:r>
              <a:rPr lang="en-US" dirty="0" smtClean="0">
                <a:effectLst>
                  <a:outerShdw blurRad="38100" dist="38100" dir="2700000" algn="tl">
                    <a:srgbClr val="000000">
                      <a:alpha val="43137"/>
                    </a:srgbClr>
                  </a:outerShdw>
                </a:effectLst>
              </a:rPr>
              <a:t>  Events just before Jesus’ Birth</a:t>
            </a:r>
          </a:p>
          <a:p>
            <a:pPr marL="0" indent="0">
              <a:buNone/>
            </a:pPr>
            <a:r>
              <a:rPr lang="en-US"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Dec</a:t>
            </a:r>
            <a:r>
              <a:rPr lang="en-US" sz="2800"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17 </a:t>
            </a:r>
            <a:r>
              <a:rPr lang="en-US" sz="2800"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24, 2020</a:t>
            </a:r>
            <a:r>
              <a:rPr lang="en-US" sz="2000" dirty="0" smtClean="0">
                <a:effectLst>
                  <a:outerShdw blurRad="38100" dist="38100" dir="2700000" algn="tl">
                    <a:srgbClr val="000000">
                      <a:alpha val="43137"/>
                    </a:srgbClr>
                  </a:outerShdw>
                </a:effectLst>
              </a:rPr>
              <a:t>  (except Sun, Dec. 20)</a:t>
            </a:r>
          </a:p>
          <a:p>
            <a:pPr marL="0" indent="0" algn="ctr">
              <a:spcBef>
                <a:spcPts val="2400"/>
              </a:spcBef>
              <a:buNone/>
            </a:pPr>
            <a:r>
              <a:rPr lang="en-US" sz="2000" b="1" dirty="0" smtClean="0"/>
              <a:t>Note: </a:t>
            </a:r>
            <a:r>
              <a:rPr lang="en-US" sz="2000" dirty="0" smtClean="0"/>
              <a:t>This division applies </a:t>
            </a:r>
            <a:r>
              <a:rPr lang="en-US" sz="2000" b="1" i="1" dirty="0" smtClean="0"/>
              <a:t>both</a:t>
            </a:r>
            <a:r>
              <a:rPr lang="en-US" sz="2000" dirty="0" smtClean="0"/>
              <a:t> to the </a:t>
            </a:r>
            <a:r>
              <a:rPr lang="en-US" sz="2000" u="sng" dirty="0" smtClean="0"/>
              <a:t>Sunday</a:t>
            </a:r>
            <a:r>
              <a:rPr lang="en-US" sz="2000" dirty="0" smtClean="0"/>
              <a:t> readings </a:t>
            </a:r>
            <a:r>
              <a:rPr lang="en-US" sz="2000" b="1" i="1" dirty="0" smtClean="0"/>
              <a:t>and</a:t>
            </a:r>
            <a:r>
              <a:rPr lang="en-US" sz="2000" dirty="0" smtClean="0"/>
              <a:t> to the </a:t>
            </a:r>
            <a:r>
              <a:rPr lang="en-US" sz="2000" u="sng" dirty="0" smtClean="0"/>
              <a:t>Weekday</a:t>
            </a:r>
            <a:r>
              <a:rPr lang="en-US" sz="2000" dirty="0" smtClean="0"/>
              <a:t> readings.</a:t>
            </a:r>
          </a:p>
        </p:txBody>
      </p:sp>
      <p:sp>
        <p:nvSpPr>
          <p:cNvPr id="3" name="Title 2"/>
          <p:cNvSpPr>
            <a:spLocks noGrp="1"/>
          </p:cNvSpPr>
          <p:nvPr>
            <p:ph type="title"/>
          </p:nvPr>
        </p:nvSpPr>
        <p:spPr>
          <a:xfrm>
            <a:off x="381000" y="152400"/>
            <a:ext cx="8458200" cy="990600"/>
          </a:xfrm>
        </p:spPr>
        <p:txBody>
          <a:bodyPr>
            <a:normAutofit/>
          </a:bodyPr>
          <a:lstStyle/>
          <a:p>
            <a:r>
              <a:rPr lang="en-US" dirty="0" smtClean="0">
                <a:effectLst>
                  <a:outerShdw blurRad="38100" dist="38100" dir="2700000" algn="tl">
                    <a:srgbClr val="000000">
                      <a:alpha val="43137"/>
                    </a:srgbClr>
                  </a:outerShdw>
                </a:effectLst>
              </a:rPr>
              <a:t>Review:  Three Parts of Advent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65629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98177" y="990600"/>
            <a:ext cx="6902823" cy="5334000"/>
          </a:xfrm>
        </p:spPr>
      </p:pic>
      <p:sp>
        <p:nvSpPr>
          <p:cNvPr id="7" name="Text Placeholder 6"/>
          <p:cNvSpPr>
            <a:spLocks noGrp="1"/>
          </p:cNvSpPr>
          <p:nvPr>
            <p:ph type="body" idx="2"/>
          </p:nvPr>
        </p:nvSpPr>
        <p:spPr>
          <a:xfrm>
            <a:off x="1524000" y="6324600"/>
            <a:ext cx="6248400" cy="228600"/>
          </a:xfrm>
        </p:spPr>
        <p:txBody>
          <a:bodyPr>
            <a:noAutofit/>
          </a:bodyPr>
          <a:lstStyle/>
          <a:p>
            <a:pPr algn="ctr"/>
            <a:r>
              <a:rPr lang="en-US" sz="1400" dirty="0"/>
              <a:t>https://www.usccb.org/prayer-and-worship/liturgical-year-and-calendar/advent</a:t>
            </a:r>
          </a:p>
        </p:txBody>
      </p:sp>
      <p:sp>
        <p:nvSpPr>
          <p:cNvPr id="3" name="Title 2"/>
          <p:cNvSpPr>
            <a:spLocks noGrp="1"/>
          </p:cNvSpPr>
          <p:nvPr>
            <p:ph type="title"/>
          </p:nvPr>
        </p:nvSpPr>
        <p:spPr>
          <a:xfrm>
            <a:off x="457200" y="304800"/>
            <a:ext cx="8305800" cy="609600"/>
          </a:xfrm>
        </p:spPr>
        <p:txBody>
          <a:bodyPr>
            <a:normAutofit fontScale="90000"/>
          </a:bodyPr>
          <a:lstStyle/>
          <a:p>
            <a:pPr algn="ctr"/>
            <a:r>
              <a:rPr lang="en-US" sz="4000" dirty="0" smtClean="0">
                <a:solidFill>
                  <a:srgbClr val="002060"/>
                </a:solidFill>
                <a:effectLst>
                  <a:outerShdw blurRad="38100" dist="38100" dir="2700000" algn="tl">
                    <a:srgbClr val="000000">
                      <a:alpha val="43137"/>
                    </a:srgbClr>
                  </a:outerShdw>
                </a:effectLst>
              </a:rPr>
              <a:t>Questions?   Observations?</a:t>
            </a:r>
            <a:endParaRPr lang="en-US" sz="4000"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348587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3733800"/>
            <a:ext cx="8305800" cy="1109004"/>
          </a:xfrm>
        </p:spPr>
        <p:txBody>
          <a:bodyPr/>
          <a:lstStyle/>
          <a:p>
            <a:r>
              <a:rPr lang="en-US" sz="2800" b="1" dirty="0">
                <a:solidFill>
                  <a:schemeClr val="bg2">
                    <a:lumMod val="50000"/>
                  </a:schemeClr>
                </a:solidFill>
                <a:effectLst>
                  <a:outerShdw blurRad="38100" dist="38100" dir="2700000" algn="tl">
                    <a:srgbClr val="000000">
                      <a:alpha val="43137"/>
                    </a:srgbClr>
                  </a:outerShdw>
                </a:effectLst>
              </a:rPr>
              <a:t>Fr. Felix Just, S.J., Ph.D.</a:t>
            </a:r>
          </a:p>
          <a:p>
            <a:pPr>
              <a:spcBef>
                <a:spcPts val="1200"/>
              </a:spcBef>
            </a:pPr>
            <a:r>
              <a:rPr lang="en-US" sz="2800" b="1" dirty="0">
                <a:solidFill>
                  <a:schemeClr val="bg2">
                    <a:lumMod val="50000"/>
                  </a:schemeClr>
                </a:solidFill>
                <a:effectLst>
                  <a:outerShdw blurRad="38100" dist="38100" dir="2700000" algn="tl">
                    <a:srgbClr val="000000">
                      <a:alpha val="43137"/>
                    </a:srgbClr>
                  </a:outerShdw>
                </a:effectLst>
                <a:hlinkClick r:id="rId2"/>
              </a:rPr>
              <a:t>http://</a:t>
            </a:r>
            <a:r>
              <a:rPr lang="en-US" sz="2800" b="1" dirty="0" smtClean="0">
                <a:solidFill>
                  <a:schemeClr val="bg2">
                    <a:lumMod val="50000"/>
                  </a:schemeClr>
                </a:solidFill>
                <a:effectLst>
                  <a:outerShdw blurRad="38100" dist="38100" dir="2700000" algn="tl">
                    <a:srgbClr val="000000">
                      <a:alpha val="43137"/>
                    </a:srgbClr>
                  </a:outerShdw>
                </a:effectLst>
                <a:hlinkClick r:id="rId2"/>
              </a:rPr>
              <a:t>catholic-resources.org</a:t>
            </a:r>
            <a:endParaRPr lang="en-US" sz="2800" b="1" dirty="0" smtClean="0">
              <a:solidFill>
                <a:schemeClr val="bg2">
                  <a:lumMod val="50000"/>
                </a:schemeClr>
              </a:solidFill>
              <a:effectLst>
                <a:outerShdw blurRad="38100" dist="38100" dir="2700000" algn="tl">
                  <a:srgbClr val="000000">
                    <a:alpha val="43137"/>
                  </a:srgbClr>
                </a:outerShdw>
              </a:effectLst>
            </a:endParaRPr>
          </a:p>
          <a:p>
            <a:endParaRPr lang="en-US" sz="2800" b="1" dirty="0">
              <a:solidFill>
                <a:schemeClr val="bg2">
                  <a:lumMod val="50000"/>
                </a:schemeClr>
              </a:solidFill>
            </a:endParaRPr>
          </a:p>
          <a:p>
            <a:r>
              <a:rPr lang="en-US" sz="4000" i="1" dirty="0" smtClean="0">
                <a:solidFill>
                  <a:schemeClr val="tx1"/>
                </a:solidFill>
                <a:effectLst>
                  <a:outerShdw blurRad="38100" dist="38100" dir="2700000" algn="tl">
                    <a:srgbClr val="000000">
                      <a:alpha val="43137"/>
                    </a:srgbClr>
                  </a:outerShdw>
                </a:effectLst>
              </a:rPr>
              <a:t>THANKS  FOR  WATCHING !</a:t>
            </a:r>
            <a:endParaRPr lang="en-US" sz="4000" i="1" dirty="0">
              <a:solidFill>
                <a:schemeClr val="tx1"/>
              </a:solidFill>
              <a:effectLst>
                <a:outerShdw blurRad="38100" dist="38100" dir="2700000" algn="tl">
                  <a:srgbClr val="000000">
                    <a:alpha val="43137"/>
                  </a:srgbClr>
                </a:outerShdw>
              </a:effectLst>
            </a:endParaRPr>
          </a:p>
        </p:txBody>
      </p:sp>
      <p:sp>
        <p:nvSpPr>
          <p:cNvPr id="4" name="Title 3"/>
          <p:cNvSpPr>
            <a:spLocks noGrp="1"/>
          </p:cNvSpPr>
          <p:nvPr>
            <p:ph type="ctrTitle"/>
          </p:nvPr>
        </p:nvSpPr>
        <p:spPr>
          <a:xfrm>
            <a:off x="457200" y="1417028"/>
            <a:ext cx="8305800" cy="1981200"/>
          </a:xfrm>
        </p:spPr>
        <p:txBody>
          <a:bodyPr/>
          <a:lstStyle/>
          <a:p>
            <a:r>
              <a:rPr lang="en-US" sz="4400" b="1" dirty="0" smtClean="0">
                <a:effectLst>
                  <a:outerShdw blurRad="38100" dist="38100" dir="2700000" algn="tl">
                    <a:srgbClr val="000000">
                      <a:alpha val="43137"/>
                    </a:srgbClr>
                  </a:outerShdw>
                </a:effectLst>
              </a:rPr>
              <a:t>Lectionary Readings for </a:t>
            </a:r>
            <a:r>
              <a:rPr lang="en-US" b="1" dirty="0" smtClean="0">
                <a:effectLst>
                  <a:outerShdw blurRad="38100" dist="38100" dir="2700000" algn="tl">
                    <a:srgbClr val="000000">
                      <a:alpha val="43137"/>
                    </a:srgbClr>
                  </a:outerShdw>
                </a:effectLst>
              </a:rPr>
              <a:t>Advent</a:t>
            </a:r>
            <a:endParaRPr lang="en-US" b="1" dirty="0">
              <a:effectLst>
                <a:outerShdw blurRad="38100" dist="38100" dir="2700000" algn="tl">
                  <a:srgbClr val="000000">
                    <a:alpha val="43137"/>
                  </a:srgbClr>
                </a:outerShdw>
              </a:effectLst>
            </a:endParaRPr>
          </a:p>
        </p:txBody>
      </p:sp>
      <p:pic>
        <p:nvPicPr>
          <p:cNvPr id="6" name="Picture 2" descr="Index Of Affiliatesales Pics | Wreath clip art, Advent symbols, 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81000"/>
            <a:ext cx="2514600" cy="2224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7202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13347</TotalTime>
  <Words>2520</Words>
  <Application>Microsoft Office PowerPoint</Application>
  <PresentationFormat>On-screen Show (4:3)</PresentationFormat>
  <Paragraphs>368</Paragraphs>
  <Slides>45</Slides>
  <Notes>1</Notes>
  <HiddenSlides>0</HiddenSlides>
  <MMClips>0</MMClip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Paper</vt:lpstr>
      <vt:lpstr>Slit</vt:lpstr>
      <vt:lpstr>Mount Saint Mary’s University “Ecclesia” Program Presents: Living Word: Scriptures of the 2021 Liturgical Year  Lectionary Readings for the Weekdays of Advent</vt:lpstr>
      <vt:lpstr>Liturgical Year: Overview</vt:lpstr>
      <vt:lpstr>Lectionary Structure: Sundays</vt:lpstr>
      <vt:lpstr>Lectionary Structure: Weekdays</vt:lpstr>
      <vt:lpstr>How the Readings Were Chosen</vt:lpstr>
      <vt:lpstr>Advent 2020 Overview:  Three Parts</vt:lpstr>
      <vt:lpstr>Early Advent:  First Nine Days</vt:lpstr>
      <vt:lpstr>Middle Advent:  Up to Dec. 16</vt:lpstr>
      <vt:lpstr>Late Advent:  Dec. 17-24</vt:lpstr>
      <vt:lpstr>“Common” Texts for Advent</vt:lpstr>
      <vt:lpstr>Common Alleluia Verses, up to Dec. 16  (#192)</vt:lpstr>
      <vt:lpstr>Common Alleluia Verses, Dec. 17-24  (#201)</vt:lpstr>
      <vt:lpstr>1st Week of Advent – Monday</vt:lpstr>
      <vt:lpstr>1st Week of Advent – Tuesday</vt:lpstr>
      <vt:lpstr>1st Week of Advent – Wednesday</vt:lpstr>
      <vt:lpstr>1st Week of Advent – Thursday</vt:lpstr>
      <vt:lpstr>1st Week of Advent – Friday</vt:lpstr>
      <vt:lpstr>1st Week of Advent – Saturday</vt:lpstr>
      <vt:lpstr>2nd Week of Advent – Monday</vt:lpstr>
      <vt:lpstr>2nd Week of Advent – Tuesday</vt:lpstr>
      <vt:lpstr>2nd Week of Advent – Wednesday</vt:lpstr>
      <vt:lpstr>2nd Week of Advent – Thursday</vt:lpstr>
      <vt:lpstr>2nd Week of Advent – Friday</vt:lpstr>
      <vt:lpstr>2nd Week of Advent – Saturday</vt:lpstr>
      <vt:lpstr>3rd Week of Advent – Monday</vt:lpstr>
      <vt:lpstr>3rd Week of Advent – Tuesday</vt:lpstr>
      <vt:lpstr>3rd Week of Advent – Wednesday</vt:lpstr>
      <vt:lpstr>3rd Week of Advent – Thursday</vt:lpstr>
      <vt:lpstr>3rd Week of Advent – Friday</vt:lpstr>
      <vt:lpstr>Weekdays of Advent:  Dec. 17-24</vt:lpstr>
      <vt:lpstr>Dec. 17</vt:lpstr>
      <vt:lpstr>Dec. 18</vt:lpstr>
      <vt:lpstr>Dec. 19</vt:lpstr>
      <vt:lpstr>Dec. 20</vt:lpstr>
      <vt:lpstr>Dec. 21</vt:lpstr>
      <vt:lpstr>Dec. 22</vt:lpstr>
      <vt:lpstr>Dec. 23</vt:lpstr>
      <vt:lpstr>Dec. 24  (morning Mass)</vt:lpstr>
      <vt:lpstr>Possible Interruptions</vt:lpstr>
      <vt:lpstr>Nov. 30 – St. Andrew, Apostle</vt:lpstr>
      <vt:lpstr>Dec. 8 – Immaculate Conception</vt:lpstr>
      <vt:lpstr>Dec. 12 – Our Lady of Guadalupe</vt:lpstr>
      <vt:lpstr>Review:  Three Parts of Advent</vt:lpstr>
      <vt:lpstr>Questions?   Observations?</vt:lpstr>
      <vt:lpstr>Lectionary Readings for Advent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Lectionary Readings for the Weekdays of Advent</dc:title>
  <dc:creator>Felix Just</dc:creator>
  <cp:lastModifiedBy>Felix Just</cp:lastModifiedBy>
  <cp:revision>42</cp:revision>
  <dcterms:created xsi:type="dcterms:W3CDTF">2020-11-17T00:03:26Z</dcterms:created>
  <dcterms:modified xsi:type="dcterms:W3CDTF">2020-11-30T07:38:33Z</dcterms:modified>
</cp:coreProperties>
</file>