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  <p:sldMasterId id="2147483864" r:id="rId3"/>
    <p:sldMasterId id="2147483876" r:id="rId4"/>
  </p:sldMasterIdLst>
  <p:notesMasterIdLst>
    <p:notesMasterId r:id="rId125"/>
  </p:notesMasterIdLst>
  <p:handoutMasterIdLst>
    <p:handoutMasterId r:id="rId126"/>
  </p:handoutMasterIdLst>
  <p:sldIdLst>
    <p:sldId id="256" r:id="rId5"/>
    <p:sldId id="538" r:id="rId6"/>
    <p:sldId id="546" r:id="rId7"/>
    <p:sldId id="545" r:id="rId8"/>
    <p:sldId id="668" r:id="rId9"/>
    <p:sldId id="539" r:id="rId10"/>
    <p:sldId id="257" r:id="rId11"/>
    <p:sldId id="526" r:id="rId12"/>
    <p:sldId id="330" r:id="rId13"/>
    <p:sldId id="608" r:id="rId14"/>
    <p:sldId id="669" r:id="rId15"/>
    <p:sldId id="670" r:id="rId16"/>
    <p:sldId id="510" r:id="rId17"/>
    <p:sldId id="527" r:id="rId18"/>
    <p:sldId id="528" r:id="rId19"/>
    <p:sldId id="522" r:id="rId20"/>
    <p:sldId id="563" r:id="rId21"/>
    <p:sldId id="564" r:id="rId22"/>
    <p:sldId id="565" r:id="rId23"/>
    <p:sldId id="566" r:id="rId24"/>
    <p:sldId id="567" r:id="rId25"/>
    <p:sldId id="568" r:id="rId26"/>
    <p:sldId id="569" r:id="rId27"/>
    <p:sldId id="570" r:id="rId28"/>
    <p:sldId id="571" r:id="rId29"/>
    <p:sldId id="572" r:id="rId30"/>
    <p:sldId id="573" r:id="rId31"/>
    <p:sldId id="574" r:id="rId32"/>
    <p:sldId id="575" r:id="rId33"/>
    <p:sldId id="576" r:id="rId34"/>
    <p:sldId id="372" r:id="rId35"/>
    <p:sldId id="578" r:id="rId36"/>
    <p:sldId id="579" r:id="rId37"/>
    <p:sldId id="604" r:id="rId38"/>
    <p:sldId id="580" r:id="rId39"/>
    <p:sldId id="594" r:id="rId40"/>
    <p:sldId id="622" r:id="rId41"/>
    <p:sldId id="623" r:id="rId42"/>
    <p:sldId id="624" r:id="rId43"/>
    <p:sldId id="625" r:id="rId44"/>
    <p:sldId id="626" r:id="rId45"/>
    <p:sldId id="549" r:id="rId46"/>
    <p:sldId id="681" r:id="rId47"/>
    <p:sldId id="338" r:id="rId48"/>
    <p:sldId id="677" r:id="rId49"/>
    <p:sldId id="678" r:id="rId50"/>
    <p:sldId id="679" r:id="rId51"/>
    <p:sldId id="680" r:id="rId52"/>
    <p:sldId id="582" r:id="rId53"/>
    <p:sldId id="583" r:id="rId54"/>
    <p:sldId id="584" r:id="rId55"/>
    <p:sldId id="606" r:id="rId56"/>
    <p:sldId id="585" r:id="rId57"/>
    <p:sldId id="587" r:id="rId58"/>
    <p:sldId id="586" r:id="rId59"/>
    <p:sldId id="600" r:id="rId60"/>
    <p:sldId id="617" r:id="rId61"/>
    <p:sldId id="618" r:id="rId62"/>
    <p:sldId id="619" r:id="rId63"/>
    <p:sldId id="644" r:id="rId64"/>
    <p:sldId id="620" r:id="rId65"/>
    <p:sldId id="645" r:id="rId66"/>
    <p:sldId id="621" r:id="rId67"/>
    <p:sldId id="588" r:id="rId68"/>
    <p:sldId id="607" r:id="rId69"/>
    <p:sldId id="589" r:id="rId70"/>
    <p:sldId id="602" r:id="rId71"/>
    <p:sldId id="628" r:id="rId72"/>
    <p:sldId id="672" r:id="rId73"/>
    <p:sldId id="632" r:id="rId74"/>
    <p:sldId id="673" r:id="rId75"/>
    <p:sldId id="631" r:id="rId76"/>
    <p:sldId id="674" r:id="rId77"/>
    <p:sldId id="630" r:id="rId78"/>
    <p:sldId id="675" r:id="rId79"/>
    <p:sldId id="629" r:id="rId80"/>
    <p:sldId id="676" r:id="rId81"/>
    <p:sldId id="603" r:id="rId82"/>
    <p:sldId id="336" r:id="rId83"/>
    <p:sldId id="646" r:id="rId84"/>
    <p:sldId id="682" r:id="rId85"/>
    <p:sldId id="452" r:id="rId86"/>
    <p:sldId id="641" r:id="rId87"/>
    <p:sldId id="640" r:id="rId88"/>
    <p:sldId id="609" r:id="rId89"/>
    <p:sldId id="610" r:id="rId90"/>
    <p:sldId id="611" r:id="rId91"/>
    <p:sldId id="529" r:id="rId92"/>
    <p:sldId id="612" r:id="rId93"/>
    <p:sldId id="590" r:id="rId94"/>
    <p:sldId id="642" r:id="rId95"/>
    <p:sldId id="613" r:id="rId96"/>
    <p:sldId id="614" r:id="rId97"/>
    <p:sldId id="615" r:id="rId98"/>
    <p:sldId id="616" r:id="rId99"/>
    <p:sldId id="643" r:id="rId100"/>
    <p:sldId id="647" r:id="rId101"/>
    <p:sldId id="648" r:id="rId102"/>
    <p:sldId id="649" r:id="rId103"/>
    <p:sldId id="650" r:id="rId104"/>
    <p:sldId id="651" r:id="rId105"/>
    <p:sldId id="652" r:id="rId106"/>
    <p:sldId id="653" r:id="rId107"/>
    <p:sldId id="654" r:id="rId108"/>
    <p:sldId id="655" r:id="rId109"/>
    <p:sldId id="656" r:id="rId110"/>
    <p:sldId id="657" r:id="rId111"/>
    <p:sldId id="658" r:id="rId112"/>
    <p:sldId id="660" r:id="rId113"/>
    <p:sldId id="661" r:id="rId114"/>
    <p:sldId id="663" r:id="rId115"/>
    <p:sldId id="664" r:id="rId116"/>
    <p:sldId id="665" r:id="rId117"/>
    <p:sldId id="364" r:id="rId118"/>
    <p:sldId id="535" r:id="rId119"/>
    <p:sldId id="547" r:id="rId120"/>
    <p:sldId id="544" r:id="rId121"/>
    <p:sldId id="556" r:id="rId122"/>
    <p:sldId id="548" r:id="rId123"/>
    <p:sldId id="543" r:id="rId1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168" autoAdjust="0"/>
    <p:restoredTop sz="94567" autoAdjust="0"/>
  </p:normalViewPr>
  <p:slideViewPr>
    <p:cSldViewPr>
      <p:cViewPr varScale="1">
        <p:scale>
          <a:sx n="130" d="100"/>
          <a:sy n="130" d="100"/>
        </p:scale>
        <p:origin x="-4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3516" y="-1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viewProps" Target="viewProp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2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slide" Target="slides/slide120.xml"/><Relationship Id="rId12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3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4BA96442-18C7-48FD-AAD0-688AF9F3944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071F7FB1-7323-4575-9CA1-F86F20D3B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1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DC30-8621-4687-B95C-6A15C349991E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64573-89CA-4F43-AA7A-FBE2CB55E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6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638800"/>
          </a:xfrm>
        </p:spPr>
        <p:txBody>
          <a:bodyPr/>
          <a:lstStyle>
            <a:lvl1pPr>
              <a:spcBef>
                <a:spcPts val="1200"/>
              </a:spcBef>
              <a:defRPr sz="3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F2BAE0-2E3C-41BB-9969-B47411477259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229662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562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55453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1917846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47794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85214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24081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988969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124292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3785406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95238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4638"/>
            <a:ext cx="2171700" cy="6583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62700" cy="6583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15239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4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9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E8FD62-E761-496F-92DA-889661C594C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66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Line 5"/>
          <p:cNvSpPr>
            <a:spLocks noChangeShapeType="1"/>
          </p:cNvSpPr>
          <p:nvPr userDrawn="1"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934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6621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821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218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647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576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01779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9713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7813"/>
            <a:ext cx="2171700" cy="6580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362700" cy="6580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2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00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638800"/>
          </a:xfrm>
        </p:spPr>
        <p:txBody>
          <a:bodyPr/>
          <a:lstStyle>
            <a:lvl1pPr>
              <a:spcBef>
                <a:spcPts val="1200"/>
              </a:spcBef>
              <a:defRPr sz="3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98204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831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578530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2343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20814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819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845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901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2467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/>
          <a:lstStyle/>
          <a:p>
            <a:fld id="{2C6B7AAD-6E91-4AD9-91BD-A111013341E3}" type="datetimeFigureOut">
              <a:rPr lang="en-US" smtClean="0">
                <a:solidFill>
                  <a:prstClr val="white"/>
                </a:solidFill>
              </a:rPr>
              <a:pPr/>
              <a:t>2/10/2021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>
              <a:solidFill>
                <a:srgbClr val="C6E7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42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81000" y="1066800"/>
            <a:ext cx="8458200" cy="556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521148" y="6397487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2AAEE5-EC57-47A7-8EBA-F1861BAE82C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9906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en-US" sz="44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j-ea"/>
          <a:cs typeface="Andalus" panose="02020603050405020304" pitchFamily="18" charset="-78"/>
        </a:defRPr>
      </a:lvl1pPr>
    </p:titleStyle>
    <p:bodyStyle>
      <a:lvl1pPr marL="344488" indent="-344488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8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78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6868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92685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686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59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81000" y="1066800"/>
            <a:ext cx="8458200" cy="556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521148" y="6397487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2AAEE5-EC57-47A7-8EBA-F1861BAE82C7}" type="slidenum">
              <a:rPr lang="en-US" smtClean="0">
                <a:solidFill>
                  <a:srgbClr val="C6E7FC"/>
                </a:solidFill>
              </a:rPr>
              <a:pPr/>
              <a:t>‹#›</a:t>
            </a:fld>
            <a:endParaRPr lang="en-US" dirty="0">
              <a:solidFill>
                <a:srgbClr val="C6E7FC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9906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29079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en-US" sz="44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j-ea"/>
          <a:cs typeface="Andalus" panose="02020603050405020304" pitchFamily="18" charset="-78"/>
        </a:defRPr>
      </a:lvl1pPr>
    </p:titleStyle>
    <p:bodyStyle>
      <a:lvl1pPr marL="344488" indent="-344488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8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ndalus" panose="02020603050405020304" pitchFamily="18" charset="-78"/>
          <a:ea typeface="+mn-ea"/>
          <a:cs typeface="Andalus" panose="02020603050405020304" pitchFamily="18" charset="-78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atholic-resources.org/Lectionary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4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4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4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48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4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50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5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5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catholic-resources.org/Bible/" TargetMode="External"/><Relationship Id="rId2" Type="http://schemas.openxmlformats.org/officeDocument/2006/relationships/hyperlink" Target="http://catholic-resources.org/Lectionary/1998USL-Advent.htm" TargetMode="Externa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tholic-resources.org/Art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3.xml"/><Relationship Id="rId5" Type="http://schemas.openxmlformats.org/officeDocument/2006/relationships/hyperlink" Target="https://www.google.com/search" TargetMode="External"/><Relationship Id="rId4" Type="http://schemas.openxmlformats.org/officeDocument/2006/relationships/hyperlink" Target="http://www.servicioskoinonia.org/cerezo/indexBgraf.html" TargetMode="Externa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267200"/>
            <a:ext cx="6248400" cy="1905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Fr. Felix Just, S.J., Ph.D.</a:t>
            </a:r>
          </a:p>
          <a:p>
            <a:r>
              <a:rPr lang="en-US" sz="2000" b="1" i="1" dirty="0" smtClean="0">
                <a:solidFill>
                  <a:schemeClr val="bg2">
                    <a:lumMod val="50000"/>
                  </a:schemeClr>
                </a:solidFill>
              </a:rPr>
              <a:t>Living Word Catholic Biblical Ministries</a:t>
            </a:r>
            <a:endParaRPr lang="en-US" sz="2800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400" u="sng" dirty="0" smtClean="0">
                <a:solidFill>
                  <a:schemeClr val="tx1"/>
                </a:solidFill>
              </a:rPr>
              <a:t>http://catholic-resources.org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305800" cy="3048000"/>
          </a:xfrm>
        </p:spPr>
        <p:txBody>
          <a:bodyPr/>
          <a:lstStyle/>
          <a:p>
            <a:r>
              <a:rPr lang="en-US" sz="18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Mount Saint Mary’s University “Ecclesia” Program Presents:</a:t>
            </a:r>
            <a:r>
              <a:rPr lang="en-US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/>
            </a:r>
            <a:br>
              <a:rPr lang="en-US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2800" b="1" i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Living Word: Scriptures of the 2021 Liturgical Year</a:t>
            </a:r>
            <a:br>
              <a:rPr lang="en-US" sz="2800" b="1" i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4000" b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/>
            </a:r>
            <a:br>
              <a:rPr lang="en-US" sz="4000" b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Lectionary Readings for the </a:t>
            </a:r>
            <a:b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</a:t>
            </a:r>
            <a:endParaRPr lang="en-US" sz="44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24578" name="Picture 2" descr="Image result for lent as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895" y="3733800"/>
            <a:ext cx="1991023" cy="26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171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800" b="1" dirty="0" smtClean="0"/>
              <a:t>Zoom Webinars Series </a:t>
            </a:r>
            <a:r>
              <a:rPr lang="en-US" sz="2800" dirty="0" smtClean="0"/>
              <a:t>co-sponsored by: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“Ecclesia” Program of Mount Saint Mary’s University, LA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Gail </a:t>
            </a:r>
            <a:r>
              <a:rPr lang="en-US" sz="2000" dirty="0" err="1" smtClean="0"/>
              <a:t>Gresser</a:t>
            </a:r>
            <a:r>
              <a:rPr lang="en-US" sz="2000" dirty="0" smtClean="0"/>
              <a:t>, Director of Campus Ministry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“Serving those who serve the Church”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“Living Word Catholic Biblical Ministries,” Los Angeles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New name for Fr. Felix’s adult faith-formation programs</a:t>
            </a:r>
          </a:p>
          <a:p>
            <a:pPr>
              <a:spcBef>
                <a:spcPts val="1800"/>
              </a:spcBef>
            </a:pPr>
            <a:r>
              <a:rPr lang="en-US" sz="2800" b="1" dirty="0" smtClean="0"/>
              <a:t>Welcome to All, </a:t>
            </a:r>
            <a:r>
              <a:rPr lang="en-US" sz="2800" b="1" i="1" dirty="0" smtClean="0"/>
              <a:t>especially </a:t>
            </a:r>
            <a:r>
              <a:rPr lang="en-US" sz="2800" b="1" dirty="0" smtClean="0"/>
              <a:t>: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Prior “Ecclesia” program participants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Prior and Future “Holy Land Pilgrims”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Bible Institute Participants from CA,  AZ,  and Michigan!</a:t>
            </a:r>
            <a:endParaRPr lang="en-US" sz="2400" dirty="0" smtClean="0"/>
          </a:p>
          <a:p>
            <a:pPr lvl="1">
              <a:spcBef>
                <a:spcPts val="600"/>
              </a:spcBef>
            </a:pPr>
            <a:r>
              <a:rPr lang="en-US" sz="2400" dirty="0" smtClean="0"/>
              <a:t>Other NEW folks, here for the first time!</a:t>
            </a:r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Welcome to “Living Word”!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56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Arial Narrow" panose="020B0606020202030204" pitchFamily="34" charset="0"/>
              </a:rPr>
              <a:t>Merciful God,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you </a:t>
            </a:r>
            <a:r>
              <a:rPr lang="en-US" sz="2000" b="1" dirty="0">
                <a:latin typeface="Arial Narrow" panose="020B0606020202030204" pitchFamily="34" charset="0"/>
              </a:rPr>
              <a:t>called us forth from </a:t>
            </a:r>
            <a:r>
              <a:rPr lang="en-US" sz="2000" b="1" dirty="0" smtClean="0">
                <a:latin typeface="Arial Narrow" panose="020B0606020202030204" pitchFamily="34" charset="0"/>
              </a:rPr>
              <a:t>the </a:t>
            </a:r>
            <a:r>
              <a:rPr lang="en-US" sz="2000" b="1" dirty="0">
                <a:latin typeface="Arial Narrow" panose="020B0606020202030204" pitchFamily="34" charset="0"/>
              </a:rPr>
              <a:t>dust of the </a:t>
            </a:r>
            <a:r>
              <a:rPr lang="en-US" sz="2000" b="1" dirty="0" smtClean="0">
                <a:latin typeface="Arial Narrow" panose="020B0606020202030204" pitchFamily="34" charset="0"/>
              </a:rPr>
              <a:t>earth;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you </a:t>
            </a:r>
            <a:r>
              <a:rPr lang="en-US" sz="2000" b="1" dirty="0">
                <a:latin typeface="Arial Narrow" panose="020B0606020202030204" pitchFamily="34" charset="0"/>
              </a:rPr>
              <a:t>claimed us for Christ in the waters of baptism.</a:t>
            </a:r>
          </a:p>
          <a:p>
            <a:pPr marL="0" indent="0"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Look upon us as we enter these Forty Days bearing the mark of </a:t>
            </a:r>
            <a:r>
              <a:rPr lang="en-US" sz="2000" b="1" dirty="0" smtClean="0">
                <a:latin typeface="Arial Narrow" panose="020B0606020202030204" pitchFamily="34" charset="0"/>
              </a:rPr>
              <a:t>ashes,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and </a:t>
            </a:r>
            <a:r>
              <a:rPr lang="en-US" sz="2000" b="1" dirty="0">
                <a:latin typeface="Arial Narrow" panose="020B0606020202030204" pitchFamily="34" charset="0"/>
              </a:rPr>
              <a:t>bless our journey through the desert of Lent to the font of rebirth.</a:t>
            </a:r>
          </a:p>
          <a:p>
            <a:pPr marL="0" indent="0">
              <a:buNone/>
            </a:pPr>
            <a:r>
              <a:rPr lang="en-US" sz="2000" b="1" dirty="0" smtClean="0">
                <a:latin typeface="Arial Narrow" panose="020B0606020202030204" pitchFamily="34" charset="0"/>
              </a:rPr>
              <a:t>May </a:t>
            </a:r>
            <a:r>
              <a:rPr lang="en-US" sz="2000" b="1" dirty="0">
                <a:latin typeface="Arial Narrow" panose="020B0606020202030204" pitchFamily="34" charset="0"/>
              </a:rPr>
              <a:t>our fasting be hunger for </a:t>
            </a:r>
            <a:r>
              <a:rPr lang="en-US" sz="2000" b="1" dirty="0" smtClean="0">
                <a:latin typeface="Arial Narrow" panose="020B0606020202030204" pitchFamily="34" charset="0"/>
              </a:rPr>
              <a:t>justice;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our </a:t>
            </a:r>
            <a:r>
              <a:rPr lang="en-US" sz="2000" b="1" dirty="0">
                <a:latin typeface="Arial Narrow" panose="020B0606020202030204" pitchFamily="34" charset="0"/>
              </a:rPr>
              <a:t>alms, a making of </a:t>
            </a:r>
            <a:r>
              <a:rPr lang="en-US" sz="2000" b="1" dirty="0" smtClean="0">
                <a:latin typeface="Arial Narrow" panose="020B0606020202030204" pitchFamily="34" charset="0"/>
              </a:rPr>
              <a:t>peace;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our </a:t>
            </a:r>
            <a:r>
              <a:rPr lang="en-US" sz="2000" b="1" dirty="0">
                <a:latin typeface="Arial Narrow" panose="020B0606020202030204" pitchFamily="34" charset="0"/>
              </a:rPr>
              <a:t>prayer, the chant of humble and grateful hearts.</a:t>
            </a:r>
          </a:p>
          <a:p>
            <a:pPr marL="0" indent="0">
              <a:buNone/>
            </a:pPr>
            <a:r>
              <a:rPr lang="en-US" sz="2000" b="1" dirty="0" smtClean="0">
                <a:latin typeface="Arial Narrow" panose="020B0606020202030204" pitchFamily="34" charset="0"/>
              </a:rPr>
              <a:t>All </a:t>
            </a:r>
            <a:r>
              <a:rPr lang="en-US" sz="2000" b="1" dirty="0">
                <a:latin typeface="Arial Narrow" panose="020B0606020202030204" pitchFamily="34" charset="0"/>
              </a:rPr>
              <a:t>that we do and pray is </a:t>
            </a:r>
            <a:r>
              <a:rPr lang="en-US" sz="2000" b="1" dirty="0" smtClean="0">
                <a:latin typeface="Arial Narrow" panose="020B0606020202030204" pitchFamily="34" charset="0"/>
              </a:rPr>
              <a:t>in </a:t>
            </a:r>
            <a:r>
              <a:rPr lang="en-US" sz="2000" b="1" dirty="0">
                <a:latin typeface="Arial Narrow" panose="020B0606020202030204" pitchFamily="34" charset="0"/>
              </a:rPr>
              <a:t>the name of </a:t>
            </a:r>
            <a:r>
              <a:rPr lang="en-US" sz="2000" b="1" dirty="0" smtClean="0">
                <a:latin typeface="Arial Narrow" panose="020B0606020202030204" pitchFamily="34" charset="0"/>
              </a:rPr>
              <a:t>Jesus,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for </a:t>
            </a:r>
            <a:r>
              <a:rPr lang="en-US" sz="2000" b="1" dirty="0">
                <a:latin typeface="Arial Narrow" panose="020B0606020202030204" pitchFamily="34" charset="0"/>
              </a:rPr>
              <a:t>in his cross </a:t>
            </a:r>
            <a:r>
              <a:rPr lang="en-US" sz="2000" b="1" dirty="0" smtClean="0">
                <a:latin typeface="Arial Narrow" panose="020B0606020202030204" pitchFamily="34" charset="0"/>
              </a:rPr>
              <a:t>you </a:t>
            </a:r>
            <a:r>
              <a:rPr lang="en-US" sz="2000" b="1" dirty="0">
                <a:latin typeface="Arial Narrow" panose="020B0606020202030204" pitchFamily="34" charset="0"/>
              </a:rPr>
              <a:t>proclaim </a:t>
            </a:r>
            <a:r>
              <a:rPr lang="en-US" sz="2000" b="1" dirty="0" smtClean="0">
                <a:latin typeface="Arial Narrow" panose="020B0606020202030204" pitchFamily="34" charset="0"/>
              </a:rPr>
              <a:t>your love </a:t>
            </a:r>
            <a:br>
              <a:rPr lang="en-US" sz="2000" b="1" dirty="0" smtClean="0">
                <a:latin typeface="Arial Narrow" panose="020B0606020202030204" pitchFamily="34" charset="0"/>
              </a:rPr>
            </a:br>
            <a:r>
              <a:rPr lang="en-US" sz="2000" b="1" dirty="0" smtClean="0">
                <a:latin typeface="Arial Narrow" panose="020B0606020202030204" pitchFamily="34" charset="0"/>
              </a:rPr>
              <a:t>for </a:t>
            </a:r>
            <a:r>
              <a:rPr lang="en-US" sz="2000" b="1" dirty="0">
                <a:latin typeface="Arial Narrow" panose="020B0606020202030204" pitchFamily="34" charset="0"/>
              </a:rPr>
              <a:t>ever and ever. 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>
                <a:latin typeface="Arial Narrow" panose="020B0606020202030204" pitchFamily="34" charset="0"/>
              </a:rPr>
              <a:t> Amen</a:t>
            </a:r>
            <a:r>
              <a:rPr lang="en-US" sz="2000" b="1" dirty="0" smtClean="0">
                <a:latin typeface="Arial Narrow" panose="020B0606020202030204" pitchFamily="34" charset="0"/>
              </a:rPr>
              <a:t>.</a:t>
            </a:r>
            <a:endParaRPr lang="en-US" sz="20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Arial Narrow" panose="020B0606020202030204" pitchFamily="34" charset="0"/>
              </a:rPr>
              <a:t>—</a:t>
            </a:r>
            <a:r>
              <a:rPr lang="en-US" sz="1600" b="1" i="1" dirty="0">
                <a:latin typeface="Arial Narrow" panose="020B0606020202030204" pitchFamily="34" charset="0"/>
              </a:rPr>
              <a:t> Catholic Household Blessings and </a:t>
            </a:r>
            <a:r>
              <a:rPr lang="en-US" sz="1600" b="1" i="1" dirty="0" smtClean="0">
                <a:latin typeface="Arial Narrow" panose="020B0606020202030204" pitchFamily="34" charset="0"/>
              </a:rPr>
              <a:t>Prayers</a:t>
            </a:r>
            <a:endParaRPr lang="en-US" sz="1600" b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Opening </a:t>
            </a:r>
            <a:r>
              <a:rPr lang="en-US" dirty="0"/>
              <a:t>Prayer: </a:t>
            </a:r>
            <a:r>
              <a:rPr lang="en-US" dirty="0" smtClean="0"/>
              <a:t> for Ash Wednesday</a:t>
            </a:r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3420928"/>
            <a:ext cx="2819400" cy="311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756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Zoom Webinars on the Catholic </a:t>
            </a:r>
            <a:r>
              <a:rPr lang="en-US" sz="2800" i="1" dirty="0"/>
              <a:t>Lectionary for Mass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Saturdays,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9:00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a.m. –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12:30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p.m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.</a:t>
            </a:r>
            <a:r>
              <a:rPr lang="en-US" sz="1800" dirty="0" smtClean="0">
                <a:solidFill>
                  <a:schemeClr val="tx1">
                    <a:lumMod val="85000"/>
                  </a:schemeClr>
                </a:solidFill>
              </a:rPr>
              <a:t> (</a:t>
            </a:r>
            <a:r>
              <a:rPr lang="en-US" sz="1800" b="1" i="1" dirty="0" smtClean="0">
                <a:solidFill>
                  <a:schemeClr val="tx1">
                    <a:lumMod val="85000"/>
                  </a:schemeClr>
                </a:solidFill>
              </a:rPr>
              <a:t>Pacific Time</a:t>
            </a:r>
            <a:r>
              <a:rPr lang="en-US" sz="1800" dirty="0" smtClean="0">
                <a:solidFill>
                  <a:schemeClr val="tx1">
                    <a:lumMod val="85000"/>
                  </a:schemeClr>
                </a:solidFill>
              </a:rPr>
              <a:t>)</a:t>
            </a:r>
            <a:endParaRPr lang="en-US" sz="2400" dirty="0" smtClean="0">
              <a:solidFill>
                <a:schemeClr val="tx1">
                  <a:lumMod val="85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Open to the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Public </a:t>
            </a:r>
            <a:r>
              <a:rPr lang="en-US" sz="1800" dirty="0" smtClean="0">
                <a:solidFill>
                  <a:schemeClr val="tx1">
                    <a:lumMod val="85000"/>
                  </a:schemeClr>
                </a:solidFill>
              </a:rPr>
              <a:t>(</a:t>
            </a:r>
            <a:r>
              <a:rPr lang="en-US" sz="1800" i="1" dirty="0" smtClean="0">
                <a:solidFill>
                  <a:schemeClr val="tx1">
                    <a:lumMod val="85000"/>
                  </a:schemeClr>
                </a:solidFill>
              </a:rPr>
              <a:t>feel free to invite others</a:t>
            </a:r>
            <a:r>
              <a:rPr lang="en-US" sz="1800" dirty="0" smtClean="0">
                <a:solidFill>
                  <a:schemeClr val="tx1">
                    <a:lumMod val="85000"/>
                  </a:schemeClr>
                </a:solidFill>
              </a:rPr>
              <a:t>)</a:t>
            </a:r>
            <a:endParaRPr lang="en-US" sz="2400" dirty="0" smtClean="0">
              <a:solidFill>
                <a:schemeClr val="tx1">
                  <a:lumMod val="85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FREE</a:t>
            </a:r>
            <a:r>
              <a:rPr lang="en-US" sz="1800" dirty="0" smtClean="0">
                <a:solidFill>
                  <a:schemeClr val="tx1">
                    <a:lumMod val="85000"/>
                  </a:schemeClr>
                </a:solidFill>
              </a:rPr>
              <a:t> (</a:t>
            </a:r>
            <a:r>
              <a:rPr lang="en-US" sz="1800" i="1" dirty="0" smtClean="0">
                <a:solidFill>
                  <a:schemeClr val="tx1">
                    <a:lumMod val="85000"/>
                  </a:schemeClr>
                </a:solidFill>
              </a:rPr>
              <a:t>but donations appreciated</a:t>
            </a:r>
            <a:r>
              <a:rPr lang="en-US" sz="1800" dirty="0" smtClean="0">
                <a:solidFill>
                  <a:schemeClr val="tx1">
                    <a:lumMod val="85000"/>
                  </a:schemeClr>
                </a:solidFill>
              </a:rPr>
              <a:t>)</a:t>
            </a:r>
            <a:endParaRPr lang="en-US" sz="2400" dirty="0" smtClean="0">
              <a:solidFill>
                <a:schemeClr val="tx1">
                  <a:lumMod val="85000"/>
                </a:schemeClr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 smtClean="0"/>
              <a:t>Monthly</a:t>
            </a:r>
            <a:r>
              <a:rPr lang="en-US" sz="2800" dirty="0"/>
              <a:t>, from Nov. 2020 to April 2021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</a:rPr>
              <a:t>Nov.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21, 2020</a:t>
            </a: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</a:rPr>
              <a:t>– Readings </a:t>
            </a: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of </a:t>
            </a:r>
            <a:r>
              <a:rPr lang="en-US" sz="2000" u="sng" dirty="0" smtClean="0">
                <a:solidFill>
                  <a:schemeClr val="tx1">
                    <a:lumMod val="85000"/>
                  </a:schemeClr>
                </a:solidFill>
              </a:rPr>
              <a:t>Advent</a:t>
            </a:r>
            <a:endParaRPr lang="en-US" sz="2000" dirty="0">
              <a:solidFill>
                <a:schemeClr val="tx1">
                  <a:lumMod val="85000"/>
                </a:schemeClr>
              </a:solidFill>
            </a:endParaRP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</a:rPr>
              <a:t>Dec.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19, 2020</a:t>
            </a: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</a:rPr>
              <a:t>– Readings </a:t>
            </a: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of the </a:t>
            </a:r>
            <a:r>
              <a:rPr lang="en-US" sz="2000" u="sng" dirty="0">
                <a:solidFill>
                  <a:schemeClr val="tx1">
                    <a:lumMod val="85000"/>
                  </a:schemeClr>
                </a:solidFill>
              </a:rPr>
              <a:t>Christmas Season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</a:rPr>
              <a:t>Jan.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9, 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</a:rPr>
              <a:t>2021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</a:rPr>
              <a:t> – Gospel </a:t>
            </a: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of </a:t>
            </a:r>
            <a:r>
              <a:rPr lang="en-US" sz="2000" u="sng" dirty="0" smtClean="0">
                <a:solidFill>
                  <a:schemeClr val="tx1">
                    <a:lumMod val="85000"/>
                  </a:schemeClr>
                </a:solidFill>
              </a:rPr>
              <a:t>Mark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</a:rPr>
              <a:t> (Liturgical </a:t>
            </a: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Year B) 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Feb. </a:t>
            </a:r>
            <a:r>
              <a:rPr lang="en-US" sz="2600" b="1" dirty="0">
                <a:solidFill>
                  <a:schemeClr val="tx1"/>
                </a:solidFill>
              </a:rPr>
              <a:t>13, </a:t>
            </a:r>
            <a:r>
              <a:rPr lang="en-US" sz="2600" b="1" dirty="0" smtClean="0">
                <a:solidFill>
                  <a:schemeClr val="tx1"/>
                </a:solidFill>
              </a:rPr>
              <a:t>2021</a:t>
            </a:r>
            <a:r>
              <a:rPr lang="en-US" sz="2600" dirty="0" smtClean="0">
                <a:solidFill>
                  <a:schemeClr val="tx1"/>
                </a:solidFill>
              </a:rPr>
              <a:t> – Readings </a:t>
            </a:r>
            <a:r>
              <a:rPr lang="en-US" sz="2600" dirty="0">
                <a:solidFill>
                  <a:schemeClr val="tx1"/>
                </a:solidFill>
              </a:rPr>
              <a:t>of </a:t>
            </a:r>
            <a:r>
              <a:rPr lang="en-US" sz="2600" u="sng" dirty="0">
                <a:solidFill>
                  <a:schemeClr val="tx1"/>
                </a:solidFill>
              </a:rPr>
              <a:t>Lent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600" b="1" dirty="0">
                <a:solidFill>
                  <a:schemeClr val="tx1">
                    <a:lumMod val="85000"/>
                  </a:schemeClr>
                </a:solidFill>
              </a:rPr>
              <a:t>March 27, </a:t>
            </a:r>
            <a:r>
              <a:rPr lang="en-US" sz="2600" b="1" dirty="0" smtClean="0">
                <a:solidFill>
                  <a:schemeClr val="tx1">
                    <a:lumMod val="85000"/>
                  </a:schemeClr>
                </a:solidFill>
              </a:rPr>
              <a:t>2021</a:t>
            </a:r>
            <a:r>
              <a:rPr lang="en-US" sz="2600" dirty="0" smtClean="0">
                <a:solidFill>
                  <a:schemeClr val="tx1">
                    <a:lumMod val="85000"/>
                  </a:schemeClr>
                </a:solidFill>
              </a:rPr>
              <a:t> – Readings </a:t>
            </a:r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of </a:t>
            </a:r>
            <a:r>
              <a:rPr lang="en-US" sz="2600" u="sng" dirty="0">
                <a:solidFill>
                  <a:schemeClr val="tx1">
                    <a:lumMod val="85000"/>
                  </a:schemeClr>
                </a:solidFill>
              </a:rPr>
              <a:t>Holy Week</a:t>
            </a:r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600" dirty="0" smtClean="0">
                <a:solidFill>
                  <a:schemeClr val="tx1">
                    <a:lumMod val="85000"/>
                  </a:schemeClr>
                </a:solidFill>
              </a:rPr>
              <a:t>&amp; </a:t>
            </a:r>
            <a:r>
              <a:rPr lang="en-US" sz="2600" u="sng" dirty="0" smtClean="0">
                <a:solidFill>
                  <a:schemeClr val="tx1">
                    <a:lumMod val="85000"/>
                  </a:schemeClr>
                </a:solidFill>
              </a:rPr>
              <a:t>Triduum</a:t>
            </a:r>
            <a:endParaRPr lang="en-US" sz="2600" u="sng" dirty="0">
              <a:solidFill>
                <a:schemeClr val="tx1">
                  <a:lumMod val="85000"/>
                </a:schemeClr>
              </a:solidFill>
            </a:endParaRP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600" b="1" dirty="0">
                <a:solidFill>
                  <a:schemeClr val="tx1">
                    <a:lumMod val="85000"/>
                  </a:schemeClr>
                </a:solidFill>
              </a:rPr>
              <a:t>April </a:t>
            </a:r>
            <a:r>
              <a:rPr lang="en-US" sz="2600" b="1" dirty="0" smtClean="0">
                <a:solidFill>
                  <a:schemeClr val="tx1">
                    <a:lumMod val="85000"/>
                  </a:schemeClr>
                </a:solidFill>
              </a:rPr>
              <a:t>17, </a:t>
            </a:r>
            <a:r>
              <a:rPr lang="en-US" sz="2600" b="1" dirty="0" smtClean="0">
                <a:solidFill>
                  <a:schemeClr val="tx1">
                    <a:lumMod val="85000"/>
                  </a:schemeClr>
                </a:solidFill>
              </a:rPr>
              <a:t>2021</a:t>
            </a:r>
            <a:r>
              <a:rPr lang="en-US" sz="2600" dirty="0" smtClean="0">
                <a:solidFill>
                  <a:schemeClr val="tx1">
                    <a:lumMod val="85000"/>
                  </a:schemeClr>
                </a:solidFill>
              </a:rPr>
              <a:t> – Readings </a:t>
            </a:r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of the </a:t>
            </a:r>
            <a:r>
              <a:rPr lang="en-US" sz="2600" u="sng" dirty="0">
                <a:solidFill>
                  <a:schemeClr val="tx1">
                    <a:lumMod val="85000"/>
                  </a:schemeClr>
                </a:solidFill>
              </a:rPr>
              <a:t>Easter Season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“Living Word</a:t>
            </a:r>
            <a:r>
              <a:rPr lang="en-US" dirty="0" smtClean="0"/>
              <a:t>” Webinar </a:t>
            </a:r>
            <a:r>
              <a:rPr lang="en-US" dirty="0" smtClean="0"/>
              <a:t>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39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6388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Please support </a:t>
            </a:r>
            <a:r>
              <a:rPr lang="en-US" sz="2200" dirty="0" smtClean="0"/>
              <a:t>MSMU’s Ecclesia program and Living Word Catholic Biblical </a:t>
            </a:r>
            <a:r>
              <a:rPr lang="en-US" sz="2200" dirty="0" smtClean="0"/>
              <a:t>Ministries.  Make a </a:t>
            </a:r>
            <a:r>
              <a:rPr lang="en-US" sz="2200" dirty="0" smtClean="0"/>
              <a:t>tax-deductible donation, </a:t>
            </a:r>
            <a:r>
              <a:rPr lang="en-US" sz="2200" dirty="0" smtClean="0"/>
              <a:t> so </a:t>
            </a:r>
            <a:r>
              <a:rPr lang="en-US" sz="2200" dirty="0" smtClean="0"/>
              <a:t>that we can offer more webinars and other programs to anyone, regardless of their financial circumstances.</a:t>
            </a:r>
          </a:p>
          <a:p>
            <a:pPr lvl="1"/>
            <a:r>
              <a:rPr lang="en-US" sz="2000" dirty="0" smtClean="0"/>
              <a:t>Online </a:t>
            </a:r>
            <a:r>
              <a:rPr lang="en-US" sz="2000" dirty="0" smtClean="0"/>
              <a:t>donations </a:t>
            </a:r>
            <a:r>
              <a:rPr lang="en-US" sz="2000" dirty="0" smtClean="0"/>
              <a:t>can be made through </a:t>
            </a:r>
            <a:r>
              <a:rPr lang="en-US" sz="2400" dirty="0" err="1" smtClean="0"/>
              <a:t>VenMo</a:t>
            </a:r>
            <a:r>
              <a:rPr lang="en-US" sz="2400" dirty="0" smtClean="0"/>
              <a:t>:  </a:t>
            </a:r>
            <a:r>
              <a:rPr lang="en-US" sz="2400" b="1" dirty="0" smtClean="0"/>
              <a:t>@Jesuits-LMU</a:t>
            </a:r>
            <a:endParaRPr lang="en-US" sz="2000" b="1" dirty="0" smtClean="0"/>
          </a:p>
          <a:p>
            <a:pPr lvl="1"/>
            <a:r>
              <a:rPr lang="en-US" sz="2000" dirty="0" smtClean="0"/>
              <a:t>and soon hope </a:t>
            </a:r>
            <a:r>
              <a:rPr lang="en-US" sz="2000" dirty="0" smtClean="0"/>
              <a:t>to </a:t>
            </a:r>
            <a:r>
              <a:rPr lang="en-US" sz="2000" dirty="0" smtClean="0"/>
              <a:t>accept donations through PayPal also.</a:t>
            </a:r>
            <a:endParaRPr lang="en-US" sz="2000" dirty="0" smtClean="0"/>
          </a:p>
          <a:p>
            <a:pPr>
              <a:spcBef>
                <a:spcPts val="1800"/>
              </a:spcBef>
            </a:pPr>
            <a:r>
              <a:rPr lang="en-US" sz="2300" dirty="0" smtClean="0"/>
              <a:t>Or, make </a:t>
            </a:r>
            <a:r>
              <a:rPr lang="en-US" sz="2300" dirty="0" smtClean="0"/>
              <a:t>your check payable to "LMU Jesuit Community."</a:t>
            </a:r>
          </a:p>
          <a:p>
            <a:pPr lvl="1"/>
            <a:r>
              <a:rPr lang="en-US" sz="1900" dirty="0" smtClean="0"/>
              <a:t>Please write "Ecclesia Webinars" or "Living Word Series" in the memo field.</a:t>
            </a:r>
          </a:p>
          <a:p>
            <a:r>
              <a:rPr lang="en-US" sz="2400" dirty="0" smtClean="0"/>
              <a:t>Then mail your check </a:t>
            </a:r>
            <a:r>
              <a:rPr lang="en-US" sz="2400" dirty="0" smtClean="0"/>
              <a:t>to:</a:t>
            </a:r>
            <a:endParaRPr lang="en-US" sz="2400" dirty="0" smtClean="0"/>
          </a:p>
          <a:p>
            <a:pPr lvl="1"/>
            <a:r>
              <a:rPr lang="en-US" sz="2000" dirty="0" smtClean="0"/>
              <a:t>Fr. Felix Just, SJ</a:t>
            </a:r>
            <a:br>
              <a:rPr lang="en-US" sz="2000" dirty="0" smtClean="0"/>
            </a:br>
            <a:r>
              <a:rPr lang="en-US" sz="2000" dirty="0" smtClean="0"/>
              <a:t>LMU Jesuit Community</a:t>
            </a:r>
            <a:br>
              <a:rPr lang="en-US" sz="2000" dirty="0" smtClean="0"/>
            </a:br>
            <a:r>
              <a:rPr lang="en-US" sz="2000" dirty="0" smtClean="0"/>
              <a:t>PO Box 45041</a:t>
            </a:r>
            <a:br>
              <a:rPr lang="en-US" sz="2000" dirty="0" smtClean="0"/>
            </a:br>
            <a:r>
              <a:rPr lang="en-US" sz="2000" dirty="0" smtClean="0"/>
              <a:t>Los Angeles, CA </a:t>
            </a:r>
            <a:r>
              <a:rPr lang="en-US" sz="2000" dirty="0" smtClean="0"/>
              <a:t>90045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en-US" sz="4000" b="1" dirty="0" smtClean="0"/>
              <a:t>THANKS!</a:t>
            </a:r>
            <a:endParaRPr lang="en-US" sz="40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Basic Questions of This Year’s Webinar </a:t>
            </a:r>
            <a:r>
              <a:rPr lang="en-US" sz="2800" b="1" dirty="0" smtClean="0"/>
              <a:t>Series:</a:t>
            </a:r>
            <a:endParaRPr lang="en-US" sz="2800" b="1" dirty="0" smtClean="0"/>
          </a:p>
          <a:p>
            <a:r>
              <a:rPr lang="en-US" sz="2800" dirty="0" smtClean="0"/>
              <a:t>WHICH biblical texts are read at Catholic Masses?</a:t>
            </a:r>
          </a:p>
          <a:p>
            <a:pPr lvl="1"/>
            <a:r>
              <a:rPr lang="en-US" sz="2200" b="1" dirty="0" smtClean="0"/>
              <a:t>Seasons:  </a:t>
            </a:r>
            <a:r>
              <a:rPr lang="en-US" sz="2200" dirty="0" smtClean="0"/>
              <a:t>Advent;  Christmas;  Lent;  Easter;  Ordinary </a:t>
            </a:r>
            <a:r>
              <a:rPr lang="en-US" sz="2200" dirty="0" smtClean="0"/>
              <a:t>Time</a:t>
            </a:r>
          </a:p>
          <a:p>
            <a:pPr lvl="1"/>
            <a:r>
              <a:rPr lang="en-US" sz="2200" i="1" dirty="0" smtClean="0"/>
              <a:t>Sundays/Feasts:</a:t>
            </a:r>
            <a:r>
              <a:rPr lang="en-US" sz="2200" dirty="0" smtClean="0"/>
              <a:t>  </a:t>
            </a:r>
            <a:r>
              <a:rPr lang="en-US" sz="2200" b="1" dirty="0" smtClean="0"/>
              <a:t>1</a:t>
            </a:r>
            <a:r>
              <a:rPr lang="en-US" sz="2200" b="1" baseline="30000" dirty="0" smtClean="0"/>
              <a:t>st</a:t>
            </a:r>
            <a:r>
              <a:rPr lang="en-US" sz="2200" b="1" dirty="0" smtClean="0"/>
              <a:t> </a:t>
            </a:r>
            <a:r>
              <a:rPr lang="en-US" sz="2200" b="1" dirty="0" smtClean="0"/>
              <a:t>Reading</a:t>
            </a:r>
            <a:r>
              <a:rPr lang="en-US" sz="2200" dirty="0" smtClean="0"/>
              <a:t>, Psalm, </a:t>
            </a:r>
            <a:r>
              <a:rPr lang="en-US" sz="2200" b="1" dirty="0" smtClean="0"/>
              <a:t>2</a:t>
            </a:r>
            <a:r>
              <a:rPr lang="en-US" sz="2200" b="1" baseline="30000" dirty="0" smtClean="0"/>
              <a:t>nd</a:t>
            </a:r>
            <a:r>
              <a:rPr lang="en-US" sz="2200" b="1" dirty="0" smtClean="0"/>
              <a:t> Reading</a:t>
            </a:r>
            <a:r>
              <a:rPr lang="en-US" sz="2200" dirty="0" smtClean="0"/>
              <a:t>, Alleluia, </a:t>
            </a:r>
            <a:r>
              <a:rPr lang="en-US" sz="2200" b="1" dirty="0" smtClean="0"/>
              <a:t>Gospel</a:t>
            </a:r>
          </a:p>
          <a:p>
            <a:pPr lvl="1"/>
            <a:r>
              <a:rPr lang="en-US" sz="2200" i="1" dirty="0" smtClean="0"/>
              <a:t>Weekdays:</a:t>
            </a:r>
            <a:r>
              <a:rPr lang="en-US" sz="2200" dirty="0" smtClean="0"/>
              <a:t>  </a:t>
            </a:r>
            <a:r>
              <a:rPr lang="en-US" sz="2200" b="1" dirty="0" smtClean="0"/>
              <a:t>1</a:t>
            </a:r>
            <a:r>
              <a:rPr lang="en-US" sz="2200" b="1" baseline="30000" dirty="0" smtClean="0"/>
              <a:t>st</a:t>
            </a:r>
            <a:r>
              <a:rPr lang="en-US" sz="2200" b="1" dirty="0" smtClean="0"/>
              <a:t> </a:t>
            </a:r>
            <a:r>
              <a:rPr lang="en-US" sz="2200" b="1" dirty="0"/>
              <a:t>Reading</a:t>
            </a:r>
            <a:r>
              <a:rPr lang="en-US" sz="2200" dirty="0"/>
              <a:t>, Psalm, </a:t>
            </a:r>
            <a:r>
              <a:rPr lang="en-US" sz="2200" dirty="0" smtClean="0"/>
              <a:t>Alleluia</a:t>
            </a:r>
            <a:r>
              <a:rPr lang="en-US" sz="2200" dirty="0"/>
              <a:t>, </a:t>
            </a:r>
            <a:r>
              <a:rPr lang="en-US" sz="2200" b="1" dirty="0" smtClean="0"/>
              <a:t>Gospel</a:t>
            </a:r>
            <a:endParaRPr lang="en-US" sz="2200" dirty="0"/>
          </a:p>
          <a:p>
            <a:pPr>
              <a:spcBef>
                <a:spcPts val="2400"/>
              </a:spcBef>
            </a:pPr>
            <a:r>
              <a:rPr lang="en-US" sz="2800" dirty="0" smtClean="0"/>
              <a:t>WHY were the assigned readings chosen?</a:t>
            </a:r>
          </a:p>
          <a:p>
            <a:pPr lvl="1"/>
            <a:r>
              <a:rPr lang="en-US" sz="2200" dirty="0" smtClean="0"/>
              <a:t>Brief “Rationale” in Lectionary’s “Introduction”</a:t>
            </a:r>
            <a:r>
              <a:rPr lang="en-US" sz="1800" dirty="0" smtClean="0"/>
              <a:t> (in printed editions)</a:t>
            </a:r>
            <a:endParaRPr lang="en-US" sz="2200" dirty="0" smtClean="0"/>
          </a:p>
          <a:p>
            <a:pPr lvl="2"/>
            <a:r>
              <a:rPr lang="en-US" sz="2000" dirty="0" smtClean="0"/>
              <a:t>Chap. 2 in 1969 edition</a:t>
            </a:r>
            <a:r>
              <a:rPr lang="en-US" sz="2000" dirty="0" smtClean="0"/>
              <a:t>; or </a:t>
            </a:r>
            <a:r>
              <a:rPr lang="en-US" sz="2000" dirty="0" smtClean="0"/>
              <a:t>Chap. 5 in 1981 edition.</a:t>
            </a:r>
          </a:p>
          <a:p>
            <a:pPr lvl="2"/>
            <a:r>
              <a:rPr lang="en-US" sz="2000" dirty="0" smtClean="0"/>
              <a:t>Season by season</a:t>
            </a:r>
            <a:r>
              <a:rPr lang="en-US" sz="2000" dirty="0" smtClean="0"/>
              <a:t>; first </a:t>
            </a:r>
            <a:r>
              <a:rPr lang="en-US" sz="2000" dirty="0" smtClean="0"/>
              <a:t>Sundays/Feasts</a:t>
            </a:r>
            <a:r>
              <a:rPr lang="en-US" sz="2000" dirty="0" smtClean="0"/>
              <a:t>, then </a:t>
            </a:r>
            <a:r>
              <a:rPr lang="en-US" sz="2000" dirty="0" smtClean="0"/>
              <a:t>Weekdays</a:t>
            </a:r>
          </a:p>
          <a:p>
            <a:pPr>
              <a:spcBef>
                <a:spcPts val="2400"/>
              </a:spcBef>
            </a:pPr>
            <a:r>
              <a:rPr lang="en-US" sz="2400" dirty="0" smtClean="0"/>
              <a:t>For charts, handouts, more info, see my </a:t>
            </a:r>
            <a:r>
              <a:rPr lang="en-US" sz="2400" dirty="0" smtClean="0"/>
              <a:t>website: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800" dirty="0" smtClean="0">
                <a:hlinkClick r:id="rId3"/>
              </a:rPr>
              <a:t>http://</a:t>
            </a:r>
            <a:r>
              <a:rPr lang="en-US" sz="2800" dirty="0">
                <a:hlinkClick r:id="rId3"/>
              </a:rPr>
              <a:t>catholic-resources.org/Lectionary</a:t>
            </a:r>
            <a:r>
              <a:rPr lang="en-US" sz="2800" dirty="0" smtClean="0">
                <a:hlinkClick r:id="rId3"/>
              </a:rPr>
              <a:t>/</a:t>
            </a:r>
            <a:endParaRPr lang="en-US" sz="2800" dirty="0"/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Also has the full text of the 1981 “Introduction”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Lectionary 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18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86800" cy="5410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/>
              <a:t>Outline of Today’s </a:t>
            </a:r>
            <a:r>
              <a:rPr lang="en-US" b="1" dirty="0" smtClean="0"/>
              <a:t>Webinar:</a:t>
            </a:r>
            <a:endParaRPr lang="en-US" b="1" dirty="0" smtClean="0"/>
          </a:p>
          <a:p>
            <a:pPr marL="687388" lvl="1" indent="-322263">
              <a:spcBef>
                <a:spcPts val="1200"/>
              </a:spcBef>
              <a:buClr>
                <a:schemeClr val="bg1"/>
              </a:buClr>
              <a:buSzPct val="90000"/>
              <a:buFont typeface="+mj-lt"/>
              <a:buAutoNum type="arabicPeriod"/>
            </a:pPr>
            <a:r>
              <a:rPr lang="en-US" b="1" dirty="0" smtClean="0"/>
              <a:t>Intro </a:t>
            </a:r>
            <a:r>
              <a:rPr lang="en-US" b="1" dirty="0" smtClean="0"/>
              <a:t>&amp; </a:t>
            </a:r>
            <a:r>
              <a:rPr lang="en-US" b="1" dirty="0" smtClean="0"/>
              <a:t>Overview: </a:t>
            </a:r>
            <a:r>
              <a:rPr lang="en-US" dirty="0" smtClean="0"/>
              <a:t>Lenten Sunday Gospels, ABC</a:t>
            </a:r>
            <a:endParaRPr lang="en-US" dirty="0" smtClean="0"/>
          </a:p>
          <a:p>
            <a:pPr marL="687388" lvl="1" indent="-322263">
              <a:spcBef>
                <a:spcPts val="1200"/>
              </a:spcBef>
              <a:buClr>
                <a:schemeClr val="bg1"/>
              </a:buClr>
              <a:buSzPct val="90000"/>
              <a:buFont typeface="+mj-lt"/>
              <a:buAutoNum type="arabicPeriod"/>
            </a:pPr>
            <a:r>
              <a:rPr lang="en-US" dirty="0" smtClean="0"/>
              <a:t>Lent </a:t>
            </a:r>
            <a:r>
              <a:rPr lang="en-US" b="1" dirty="0" smtClean="0"/>
              <a:t>Sundays: </a:t>
            </a:r>
            <a:r>
              <a:rPr lang="en-US" dirty="0" smtClean="0"/>
              <a:t>Readings for </a:t>
            </a:r>
            <a:r>
              <a:rPr lang="en-US" dirty="0" smtClean="0"/>
              <a:t>2021</a:t>
            </a:r>
            <a:r>
              <a:rPr lang="en-US" sz="2400" dirty="0" smtClean="0"/>
              <a:t> (</a:t>
            </a:r>
            <a:r>
              <a:rPr lang="en-US" sz="2400" b="1" dirty="0" smtClean="0"/>
              <a:t>Year B)</a:t>
            </a:r>
            <a:endParaRPr lang="en-US" b="1" dirty="0" smtClean="0"/>
          </a:p>
          <a:p>
            <a:pPr marL="687388" lvl="1" indent="-322263">
              <a:spcBef>
                <a:spcPts val="1200"/>
              </a:spcBef>
              <a:buClr>
                <a:schemeClr val="bg1"/>
              </a:buClr>
              <a:buSzPct val="90000"/>
              <a:buFont typeface="+mj-lt"/>
              <a:buAutoNum type="arabicPeriod"/>
            </a:pPr>
            <a:r>
              <a:rPr lang="en-US" dirty="0" smtClean="0"/>
              <a:t>Lent </a:t>
            </a:r>
            <a:r>
              <a:rPr lang="en-US" b="1" dirty="0" smtClean="0"/>
              <a:t>Weekdays</a:t>
            </a:r>
            <a:r>
              <a:rPr lang="en-US" dirty="0" smtClean="0"/>
              <a:t>: Readings </a:t>
            </a:r>
            <a:r>
              <a:rPr lang="en-US" dirty="0" smtClean="0"/>
              <a:t>used each year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Ten minute breaks after each part.</a:t>
            </a:r>
          </a:p>
          <a:p>
            <a:pPr lvl="1">
              <a:spcBef>
                <a:spcPts val="1200"/>
              </a:spcBef>
            </a:pPr>
            <a:endParaRPr lang="en-US" sz="1200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US" b="1" i="1" dirty="0" smtClean="0"/>
              <a:t>Lectionary for </a:t>
            </a:r>
            <a:r>
              <a:rPr lang="en-US" b="1" i="1" dirty="0" smtClean="0"/>
              <a:t>Mass  </a:t>
            </a:r>
            <a:r>
              <a:rPr lang="en-US" b="1" dirty="0" smtClean="0"/>
              <a:t>Website:</a:t>
            </a:r>
            <a:endParaRPr lang="en-US" b="1" dirty="0" smtClean="0"/>
          </a:p>
          <a:p>
            <a:pPr lvl="1">
              <a:spcBef>
                <a:spcPts val="1200"/>
              </a:spcBef>
            </a:pPr>
            <a:r>
              <a:rPr lang="en-US" sz="2400" u="sng" dirty="0" smtClean="0"/>
              <a:t>http://</a:t>
            </a:r>
            <a:r>
              <a:rPr lang="en-US" sz="2400" u="sng" dirty="0" smtClean="0"/>
              <a:t>catholic-resources.org/Lectionary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Liturgical </a:t>
            </a:r>
            <a:r>
              <a:rPr lang="en-US" dirty="0" smtClean="0"/>
              <a:t>Season of LENT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12" y="3922218"/>
            <a:ext cx="1783188" cy="2478582"/>
          </a:xfrm>
          <a:prstGeom prst="rect">
            <a:avLst/>
          </a:prstGeom>
          <a:effectLst>
            <a:glow rad="304800">
              <a:schemeClr val="tx1">
                <a:alpha val="5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3163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Based on </a:t>
            </a:r>
            <a:r>
              <a:rPr lang="en-US" b="1" dirty="0" smtClean="0"/>
              <a:t>Life of </a:t>
            </a:r>
            <a:r>
              <a:rPr lang="en-US" b="1" dirty="0" smtClean="0"/>
              <a:t>Jesus</a:t>
            </a:r>
            <a:r>
              <a:rPr lang="en-US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Advent</a:t>
            </a:r>
            <a:endParaRPr lang="en-US" dirty="0" smtClean="0"/>
          </a:p>
          <a:p>
            <a:pPr lvl="1"/>
            <a:r>
              <a:rPr lang="en-US" sz="3200" b="1" dirty="0" smtClean="0"/>
              <a:t>CHRISTMAS</a:t>
            </a:r>
          </a:p>
          <a:p>
            <a:pPr lvl="1"/>
            <a:r>
              <a:rPr lang="en-US" sz="2800" dirty="0" smtClean="0"/>
              <a:t>Ordinary Time I</a:t>
            </a:r>
          </a:p>
          <a:p>
            <a:pPr lvl="2"/>
            <a:r>
              <a:rPr lang="en-US" sz="2000" i="1" dirty="0" smtClean="0"/>
              <a:t>After Epiphany/Baptism</a:t>
            </a:r>
          </a:p>
          <a:p>
            <a:pPr lvl="1"/>
            <a:r>
              <a:rPr lang="en-US" dirty="0" smtClean="0"/>
              <a:t>Lent</a:t>
            </a:r>
          </a:p>
          <a:p>
            <a:pPr lvl="1"/>
            <a:r>
              <a:rPr lang="en-US" sz="3200" b="1" dirty="0" smtClean="0"/>
              <a:t>EASTER</a:t>
            </a:r>
          </a:p>
          <a:p>
            <a:pPr lvl="1"/>
            <a:r>
              <a:rPr lang="en-US" sz="2800" dirty="0" smtClean="0"/>
              <a:t>Ordinary Time II</a:t>
            </a:r>
          </a:p>
          <a:p>
            <a:pPr lvl="2"/>
            <a:r>
              <a:rPr lang="en-US" sz="2000" i="1" dirty="0" smtClean="0"/>
              <a:t>After Pentecost</a:t>
            </a:r>
          </a:p>
          <a:p>
            <a:pPr lvl="2"/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Some </a:t>
            </a:r>
            <a:r>
              <a:rPr lang="en-US" sz="2400" dirty="0" smtClean="0"/>
              <a:t>Confusions:</a:t>
            </a:r>
            <a:endParaRPr lang="en-US" sz="2400" dirty="0"/>
          </a:p>
          <a:p>
            <a:pPr lvl="1"/>
            <a:r>
              <a:rPr lang="en-US" sz="2000" dirty="0" smtClean="0"/>
              <a:t>Fitting ~33 years of his life into each calendar year today.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Christian Liturgical Year</a:t>
            </a:r>
            <a:endParaRPr lang="en-US" dirty="0"/>
          </a:p>
        </p:txBody>
      </p:sp>
      <p:pic>
        <p:nvPicPr>
          <p:cNvPr id="4" name="Picture 5" descr="sea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108" y="1752600"/>
            <a:ext cx="3581400" cy="35814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4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562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/>
              <a:t>Latin </a:t>
            </a:r>
            <a:r>
              <a:rPr lang="en-US" sz="2400" i="1" dirty="0" smtClean="0"/>
              <a:t>Quadragesima</a:t>
            </a:r>
            <a:r>
              <a:rPr lang="en-US" sz="2400" dirty="0" smtClean="0"/>
              <a:t> = “Fortieth”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Spanish </a:t>
            </a:r>
            <a:r>
              <a:rPr lang="en-US" sz="2400" i="1" dirty="0" err="1" smtClean="0"/>
              <a:t>Cuaresma</a:t>
            </a:r>
            <a:r>
              <a:rPr lang="en-US" sz="2400" i="1" dirty="0" smtClean="0"/>
              <a:t>;   </a:t>
            </a:r>
            <a:r>
              <a:rPr lang="en-US" sz="2400" dirty="0" smtClean="0"/>
              <a:t>Portuguese </a:t>
            </a:r>
            <a:r>
              <a:rPr lang="en-US" sz="2400" i="1" dirty="0" err="1" smtClean="0"/>
              <a:t>quaresma</a:t>
            </a:r>
            <a:r>
              <a:rPr lang="en-US" sz="2400" i="1" dirty="0" smtClean="0"/>
              <a:t>;</a:t>
            </a:r>
            <a:br>
              <a:rPr lang="en-US" sz="2400" i="1" dirty="0" smtClean="0"/>
            </a:br>
            <a:r>
              <a:rPr lang="en-US" sz="2400" dirty="0" smtClean="0"/>
              <a:t>Italian </a:t>
            </a:r>
            <a:r>
              <a:rPr lang="en-US" sz="2400" i="1" dirty="0" err="1" smtClean="0"/>
              <a:t>Cuaresima</a:t>
            </a:r>
            <a:r>
              <a:rPr lang="en-US" sz="2400" i="1" dirty="0" smtClean="0"/>
              <a:t>;   </a:t>
            </a:r>
            <a:r>
              <a:rPr lang="en-US" sz="2400" dirty="0" smtClean="0"/>
              <a:t>French </a:t>
            </a:r>
            <a:r>
              <a:rPr lang="en-US" sz="2400" i="1" dirty="0" smtClean="0"/>
              <a:t>Car </a:t>
            </a:r>
            <a:r>
              <a:rPr lang="en-US" sz="2400" i="1" dirty="0" err="1" smtClean="0">
                <a:latin typeface="Calibri"/>
                <a:cs typeface="Calibri"/>
              </a:rPr>
              <a:t>ê</a:t>
            </a:r>
            <a:r>
              <a:rPr lang="en-US" sz="2400" i="1" dirty="0" err="1" smtClean="0"/>
              <a:t>me</a:t>
            </a:r>
            <a:endParaRPr lang="en-US" sz="2400" i="1" dirty="0" smtClean="0"/>
          </a:p>
          <a:p>
            <a:pPr>
              <a:spcBef>
                <a:spcPts val="600"/>
              </a:spcBef>
            </a:pPr>
            <a:r>
              <a:rPr lang="en-US" sz="2400" dirty="0" smtClean="0"/>
              <a:t>German </a:t>
            </a:r>
            <a:r>
              <a:rPr lang="en-US" sz="2400" i="1" dirty="0" smtClean="0"/>
              <a:t>Fasten-</a:t>
            </a:r>
            <a:r>
              <a:rPr lang="en-US" sz="2400" i="1" dirty="0" err="1" smtClean="0"/>
              <a:t>zeit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dirty="0" smtClean="0"/>
              <a:t>Danish </a:t>
            </a:r>
            <a:r>
              <a:rPr lang="en-US" sz="2400" i="1" dirty="0" err="1" smtClean="0"/>
              <a:t>faste</a:t>
            </a:r>
            <a:r>
              <a:rPr lang="en-US" sz="2400" i="1" dirty="0" smtClean="0"/>
              <a:t>;  </a:t>
            </a:r>
            <a:r>
              <a:rPr lang="en-US" sz="2400" dirty="0" smtClean="0"/>
              <a:t>Dutch </a:t>
            </a:r>
            <a:r>
              <a:rPr lang="en-US" sz="2400" i="1" dirty="0" err="1" smtClean="0"/>
              <a:t>Vasten</a:t>
            </a:r>
            <a:endParaRPr lang="en-US" sz="2400" i="1" dirty="0" smtClean="0"/>
          </a:p>
          <a:p>
            <a:pPr>
              <a:spcBef>
                <a:spcPts val="2400"/>
              </a:spcBef>
            </a:pPr>
            <a:r>
              <a:rPr lang="en-US" sz="2400" b="1" dirty="0" smtClean="0"/>
              <a:t>“LENT”  </a:t>
            </a:r>
            <a:r>
              <a:rPr lang="en-US" sz="2400" dirty="0" smtClean="0"/>
              <a:t>&lt; Old English </a:t>
            </a:r>
            <a:r>
              <a:rPr lang="en-US" sz="2400" i="1" dirty="0" err="1" smtClean="0"/>
              <a:t>lencten</a:t>
            </a:r>
            <a:r>
              <a:rPr lang="en-US" sz="2400" i="1" dirty="0" smtClean="0"/>
              <a:t> </a:t>
            </a:r>
            <a:r>
              <a:rPr lang="en-US" sz="2400" dirty="0" smtClean="0"/>
              <a:t>; </a:t>
            </a:r>
            <a:br>
              <a:rPr lang="en-US" sz="2400" dirty="0" smtClean="0"/>
            </a:br>
            <a:r>
              <a:rPr lang="en-US" sz="2400" dirty="0" smtClean="0"/>
              <a:t>&lt;Germanic “lengthening of the days” (in Spring)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cf. Dutch </a:t>
            </a:r>
            <a:r>
              <a:rPr lang="en-US" sz="2400" i="1" dirty="0" err="1" smtClean="0"/>
              <a:t>lente</a:t>
            </a:r>
            <a:r>
              <a:rPr lang="en-US" sz="2400" i="1" dirty="0" smtClean="0"/>
              <a:t> </a:t>
            </a:r>
            <a:r>
              <a:rPr lang="en-US" sz="2400" dirty="0" smtClean="0"/>
              <a:t>= Spring</a:t>
            </a:r>
          </a:p>
          <a:p>
            <a:pPr>
              <a:spcBef>
                <a:spcPts val="2400"/>
              </a:spcBef>
            </a:pPr>
            <a:r>
              <a:rPr lang="en-US" sz="2400" dirty="0" smtClean="0"/>
              <a:t>So,  LENT = “Forty Days of Fasting in Spring”?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Fasting, Prayer, Almsgiving;   Repentance &amp; Penance!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But also Preparation for Easter, esp. Catechumens about to be Baptized</a:t>
            </a: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What is </a:t>
            </a:r>
            <a:r>
              <a:rPr lang="en-US" dirty="0" smtClean="0">
                <a:solidFill>
                  <a:srgbClr val="002060"/>
                </a:solidFill>
              </a:rPr>
              <a:t>“Lent”?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86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Forty Days? – Really?</a:t>
            </a:r>
          </a:p>
          <a:p>
            <a:pPr lvl="1"/>
            <a:r>
              <a:rPr lang="en-US" sz="2400" dirty="0" smtClean="0"/>
              <a:t>Ash Wednesday  to Holy Saturday are actually </a:t>
            </a:r>
            <a:r>
              <a:rPr lang="en-US" sz="2400" u="sng" dirty="0" smtClean="0"/>
              <a:t>46</a:t>
            </a:r>
            <a:r>
              <a:rPr lang="en-US" sz="2400" dirty="0" smtClean="0"/>
              <a:t> days!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Drop Sundays?</a:t>
            </a:r>
          </a:p>
          <a:p>
            <a:pPr lvl="1"/>
            <a:r>
              <a:rPr lang="en-US" sz="2400" dirty="0" smtClean="0"/>
              <a:t>Common idea: “Sundays are day </a:t>
            </a:r>
            <a:r>
              <a:rPr lang="en-US" sz="2400" b="1" i="1" dirty="0" smtClean="0"/>
              <a:t>of</a:t>
            </a:r>
            <a:r>
              <a:rPr lang="en-US" sz="2400" dirty="0" smtClean="0"/>
              <a:t>,  but </a:t>
            </a:r>
            <a:r>
              <a:rPr lang="en-US" sz="2400" b="1" i="1" dirty="0" smtClean="0"/>
              <a:t>not in </a:t>
            </a:r>
            <a:r>
              <a:rPr lang="en-US" sz="2400" dirty="0" smtClean="0"/>
              <a:t>Lent”?</a:t>
            </a:r>
          </a:p>
          <a:p>
            <a:pPr lvl="1"/>
            <a:r>
              <a:rPr lang="en-US" sz="2400" dirty="0" smtClean="0"/>
              <a:t>No, because Lent </a:t>
            </a:r>
            <a:r>
              <a:rPr lang="en-US" sz="2400" b="1" dirty="0" smtClean="0"/>
              <a:t>ends </a:t>
            </a:r>
            <a:r>
              <a:rPr lang="en-US" sz="2400" dirty="0" smtClean="0"/>
              <a:t>Holy Thursday, not Saturday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Answer: Lent got </a:t>
            </a:r>
            <a:r>
              <a:rPr lang="en-US" sz="2800" b="1" dirty="0" smtClean="0"/>
              <a:t>longer </a:t>
            </a:r>
            <a:r>
              <a:rPr lang="en-US" sz="2800" dirty="0" smtClean="0"/>
              <a:t>over the centuries!</a:t>
            </a:r>
          </a:p>
          <a:p>
            <a:pPr lvl="1"/>
            <a:r>
              <a:rPr lang="en-US" sz="2400" dirty="0" smtClean="0"/>
              <a:t>Originally </a:t>
            </a:r>
            <a:r>
              <a:rPr lang="en-US" sz="2400" b="1" i="1" dirty="0" smtClean="0"/>
              <a:t>3 days</a:t>
            </a:r>
            <a:r>
              <a:rPr lang="en-US" sz="2400" dirty="0" smtClean="0"/>
              <a:t>  of fasting &amp; prayer for catechumens </a:t>
            </a:r>
            <a:br>
              <a:rPr lang="en-US" sz="2400" dirty="0" smtClean="0"/>
            </a:br>
            <a:r>
              <a:rPr lang="en-US" sz="2400" dirty="0" smtClean="0"/>
              <a:t>just before their baptisms at the Easter Vigil</a:t>
            </a:r>
          </a:p>
          <a:p>
            <a:pPr lvl="1"/>
            <a:r>
              <a:rPr lang="en-US" sz="2400" dirty="0" smtClean="0"/>
              <a:t>Then extended to </a:t>
            </a:r>
            <a:r>
              <a:rPr lang="en-US" sz="2400" b="1" i="1" dirty="0" smtClean="0"/>
              <a:t>one week</a:t>
            </a:r>
            <a:r>
              <a:rPr lang="en-US" sz="2000" b="1" dirty="0" smtClean="0"/>
              <a:t>  of fasting &amp; preparation </a:t>
            </a:r>
            <a:r>
              <a:rPr lang="en-US" sz="2000" dirty="0" smtClean="0"/>
              <a:t>(Holy Week)</a:t>
            </a:r>
            <a:endParaRPr lang="en-US" sz="2400" dirty="0" smtClean="0"/>
          </a:p>
          <a:p>
            <a:pPr lvl="1"/>
            <a:r>
              <a:rPr lang="en-US" sz="2400" dirty="0" smtClean="0"/>
              <a:t>Then lengthened to </a:t>
            </a:r>
            <a:r>
              <a:rPr lang="en-US" sz="2400" b="1" i="1" dirty="0" smtClean="0"/>
              <a:t>forty days</a:t>
            </a:r>
            <a:r>
              <a:rPr lang="en-US" sz="2000" b="1" dirty="0" smtClean="0"/>
              <a:t>  </a:t>
            </a:r>
            <a:r>
              <a:rPr lang="en-US" sz="2000" dirty="0" smtClean="0"/>
              <a:t>(begins on </a:t>
            </a:r>
            <a:r>
              <a:rPr lang="en-US" sz="2000" b="1" dirty="0" smtClean="0"/>
              <a:t>1</a:t>
            </a:r>
            <a:r>
              <a:rPr lang="en-US" sz="2000" b="1" baseline="30000" dirty="0" smtClean="0"/>
              <a:t>st</a:t>
            </a:r>
            <a:r>
              <a:rPr lang="en-US" sz="2000" b="1" dirty="0" smtClean="0"/>
              <a:t> Sunday</a:t>
            </a:r>
            <a:r>
              <a:rPr lang="en-US" sz="2000" dirty="0" smtClean="0"/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Then four more days added at the beginning</a:t>
            </a:r>
            <a:r>
              <a:rPr lang="en-US" sz="2000" dirty="0" smtClean="0"/>
              <a:t>  (Ash Wed.)</a:t>
            </a:r>
            <a:endParaRPr lang="en-US" sz="2400" dirty="0" smtClean="0"/>
          </a:p>
          <a:p>
            <a:pPr lvl="1"/>
            <a:r>
              <a:rPr lang="en-US" sz="2400" dirty="0" smtClean="0"/>
              <a:t>So now actually </a:t>
            </a:r>
            <a:r>
              <a:rPr lang="en-US" sz="2400" b="1" i="1" dirty="0" smtClean="0"/>
              <a:t>44 days</a:t>
            </a:r>
            <a:r>
              <a:rPr lang="en-US" sz="2400" i="1" dirty="0" smtClean="0"/>
              <a:t>!</a:t>
            </a:r>
            <a:r>
              <a:rPr lang="en-US" sz="2000" dirty="0" smtClean="0"/>
              <a:t>  (</a:t>
            </a:r>
            <a:r>
              <a:rPr lang="en-US" sz="2000" i="1" dirty="0" smtClean="0"/>
              <a:t>incl. Sundays, but ending Holy Thurs.</a:t>
            </a:r>
            <a:r>
              <a:rPr lang="en-US" sz="2000" dirty="0" smtClean="0"/>
              <a:t>)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Long Is Lent?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8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227013" indent="-227013">
              <a:lnSpc>
                <a:spcPct val="120000"/>
              </a:lnSpc>
            </a:pPr>
            <a:r>
              <a:rPr lang="en-US" dirty="0" smtClean="0"/>
              <a:t>Acc. </a:t>
            </a:r>
            <a:r>
              <a:rPr lang="en-US" dirty="0"/>
              <a:t>to </a:t>
            </a:r>
            <a:r>
              <a:rPr lang="en-US" dirty="0" err="1" smtClean="0"/>
              <a:t>Synoptics</a:t>
            </a:r>
            <a:r>
              <a:rPr lang="en-US" dirty="0" smtClean="0"/>
              <a:t>, </a:t>
            </a:r>
            <a:r>
              <a:rPr lang="en-US" dirty="0"/>
              <a:t>Jesus spent "forty days" in the desert before </a:t>
            </a:r>
            <a:r>
              <a:rPr lang="en-US" dirty="0" smtClean="0"/>
              <a:t>his </a:t>
            </a:r>
            <a:r>
              <a:rPr lang="en-US" dirty="0"/>
              <a:t>public ministry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900" dirty="0" smtClean="0"/>
              <a:t>(Mark </a:t>
            </a:r>
            <a:r>
              <a:rPr lang="en-US" sz="2900" dirty="0"/>
              <a:t>1:13; Luke 4:2)</a:t>
            </a:r>
            <a:r>
              <a:rPr lang="en-US" dirty="0"/>
              <a:t>. </a:t>
            </a:r>
            <a:r>
              <a:rPr lang="en-US" dirty="0" smtClean="0"/>
              <a:t>Matthew specifies it </a:t>
            </a:r>
            <a:r>
              <a:rPr lang="en-US" dirty="0"/>
              <a:t>was "forty days and forty nights"</a:t>
            </a:r>
            <a:r>
              <a:rPr lang="en-US" sz="2900" dirty="0"/>
              <a:t> (Matt 4:2</a:t>
            </a:r>
            <a:r>
              <a:rPr lang="en-US" sz="2900" dirty="0" smtClean="0"/>
              <a:t>)</a:t>
            </a:r>
            <a:r>
              <a:rPr lang="en-US" dirty="0" smtClean="0"/>
              <a:t>.</a:t>
            </a:r>
          </a:p>
          <a:p>
            <a:pPr marL="227013" indent="-227013">
              <a:lnSpc>
                <a:spcPct val="120000"/>
              </a:lnSpc>
            </a:pPr>
            <a:r>
              <a:rPr lang="en-US" dirty="0" smtClean="0"/>
              <a:t>Whether it was </a:t>
            </a:r>
            <a:r>
              <a:rPr lang="en-US" i="1" dirty="0"/>
              <a:t>precisely </a:t>
            </a:r>
            <a:r>
              <a:rPr lang="en-US" dirty="0"/>
              <a:t>forty days is theologically irrelevant, </a:t>
            </a:r>
            <a:r>
              <a:rPr lang="en-US" dirty="0" smtClean="0"/>
              <a:t>since "</a:t>
            </a:r>
            <a:r>
              <a:rPr lang="en-US" dirty="0"/>
              <a:t>forty" is </a:t>
            </a:r>
            <a:r>
              <a:rPr lang="en-US" dirty="0" smtClean="0"/>
              <a:t>highly symbolic </a:t>
            </a:r>
            <a:r>
              <a:rPr lang="en-US" dirty="0"/>
              <a:t>in </a:t>
            </a:r>
            <a:r>
              <a:rPr lang="en-US" dirty="0" smtClean="0"/>
              <a:t>the Bible, </a:t>
            </a:r>
            <a:r>
              <a:rPr lang="en-US" dirty="0"/>
              <a:t>representing "a long time," </a:t>
            </a:r>
            <a:r>
              <a:rPr lang="en-US" dirty="0" smtClean="0"/>
              <a:t>esp. </a:t>
            </a:r>
            <a:r>
              <a:rPr lang="en-US" dirty="0"/>
              <a:t>as a time of trial or testing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/>
              <a:t>FORTY </a:t>
            </a:r>
            <a:r>
              <a:rPr lang="en-US" b="1" dirty="0"/>
              <a:t> </a:t>
            </a:r>
            <a:r>
              <a:rPr lang="en-US" b="1" dirty="0" smtClean="0"/>
              <a:t>DAYS:</a:t>
            </a:r>
            <a:endParaRPr lang="en-US" b="1" dirty="0"/>
          </a:p>
          <a:p>
            <a:pPr marL="401638" lvl="1" indent="-203200">
              <a:lnSpc>
                <a:spcPct val="120000"/>
              </a:lnSpc>
            </a:pPr>
            <a:r>
              <a:rPr lang="en-US" sz="2900" dirty="0" smtClean="0">
                <a:latin typeface="Arial Narrow" panose="020B0606020202030204" pitchFamily="34" charset="0"/>
              </a:rPr>
              <a:t>Story </a:t>
            </a:r>
            <a:r>
              <a:rPr lang="en-US" sz="2900" dirty="0">
                <a:latin typeface="Arial Narrow" panose="020B0606020202030204" pitchFamily="34" charset="0"/>
              </a:rPr>
              <a:t>of </a:t>
            </a:r>
            <a:r>
              <a:rPr lang="en-US" sz="2900" b="1" dirty="0">
                <a:latin typeface="Arial Narrow" panose="020B0606020202030204" pitchFamily="34" charset="0"/>
              </a:rPr>
              <a:t>Noah</a:t>
            </a:r>
            <a:r>
              <a:rPr lang="en-US" sz="2900" dirty="0">
                <a:latin typeface="Arial Narrow" panose="020B0606020202030204" pitchFamily="34" charset="0"/>
              </a:rPr>
              <a:t> and </a:t>
            </a:r>
            <a:r>
              <a:rPr lang="en-US" sz="2900" dirty="0" smtClean="0">
                <a:latin typeface="Arial Narrow" panose="020B0606020202030204" pitchFamily="34" charset="0"/>
              </a:rPr>
              <a:t>Great Flood: </a:t>
            </a:r>
            <a:r>
              <a:rPr lang="en-US" sz="2900" dirty="0">
                <a:latin typeface="Arial Narrow" panose="020B0606020202030204" pitchFamily="34" charset="0"/>
              </a:rPr>
              <a:t>it rains for </a:t>
            </a:r>
            <a:r>
              <a:rPr lang="en-US" sz="2900" i="1" dirty="0">
                <a:latin typeface="Arial Narrow" panose="020B0606020202030204" pitchFamily="34" charset="0"/>
              </a:rPr>
              <a:t>"forty days and forty nights</a:t>
            </a:r>
            <a:r>
              <a:rPr lang="en-US" sz="2900" dirty="0">
                <a:latin typeface="Arial Narrow" panose="020B0606020202030204" pitchFamily="34" charset="0"/>
              </a:rPr>
              <a:t>" (Gen 7:4, 12, 17; 8:6).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 smtClean="0">
                <a:latin typeface="Arial Narrow" panose="020B0606020202030204" pitchFamily="34" charset="0"/>
              </a:rPr>
              <a:t>Full </a:t>
            </a:r>
            <a:r>
              <a:rPr lang="en-US" sz="2900" i="1" dirty="0">
                <a:latin typeface="Arial Narrow" panose="020B0606020202030204" pitchFamily="34" charset="0"/>
              </a:rPr>
              <a:t>forty days</a:t>
            </a:r>
            <a:r>
              <a:rPr lang="en-US" sz="2900" dirty="0">
                <a:latin typeface="Arial Narrow" panose="020B0606020202030204" pitchFamily="34" charset="0"/>
              </a:rPr>
              <a:t> to embalm the body of </a:t>
            </a:r>
            <a:r>
              <a:rPr lang="en-US" sz="2900" b="1" dirty="0">
                <a:latin typeface="Arial Narrow" panose="020B0606020202030204" pitchFamily="34" charset="0"/>
              </a:rPr>
              <a:t>Jacob</a:t>
            </a:r>
            <a:r>
              <a:rPr lang="en-US" sz="2900" dirty="0">
                <a:latin typeface="Arial Narrow" panose="020B0606020202030204" pitchFamily="34" charset="0"/>
              </a:rPr>
              <a:t>, according to Egyptian practice (Gen 50:3).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b="1" dirty="0">
                <a:latin typeface="Arial Narrow" panose="020B0606020202030204" pitchFamily="34" charset="0"/>
              </a:rPr>
              <a:t>Moses</a:t>
            </a:r>
            <a:r>
              <a:rPr lang="en-US" sz="2900" dirty="0">
                <a:latin typeface="Arial Narrow" panose="020B0606020202030204" pitchFamily="34" charset="0"/>
              </a:rPr>
              <a:t> spends "</a:t>
            </a:r>
            <a:r>
              <a:rPr lang="en-US" sz="2900" i="1" dirty="0">
                <a:latin typeface="Arial Narrow" panose="020B0606020202030204" pitchFamily="34" charset="0"/>
              </a:rPr>
              <a:t>forty days and forty nights</a:t>
            </a:r>
            <a:r>
              <a:rPr lang="en-US" sz="2900" dirty="0">
                <a:latin typeface="Arial Narrow" panose="020B0606020202030204" pitchFamily="34" charset="0"/>
              </a:rPr>
              <a:t>" on Mount Sinai when receiving the Law from God </a:t>
            </a:r>
            <a:r>
              <a:rPr lang="en-US" sz="2900" dirty="0" smtClean="0">
                <a:latin typeface="Arial Narrow" panose="020B0606020202030204" pitchFamily="34" charset="0"/>
              </a:rPr>
              <a:t/>
            </a:r>
            <a:br>
              <a:rPr lang="en-US" sz="2900" dirty="0" smtClean="0">
                <a:latin typeface="Arial Narrow" panose="020B0606020202030204" pitchFamily="34" charset="0"/>
              </a:rPr>
            </a:br>
            <a:r>
              <a:rPr lang="en-US" sz="2900" dirty="0" smtClean="0">
                <a:latin typeface="Arial Narrow" panose="020B0606020202030204" pitchFamily="34" charset="0"/>
              </a:rPr>
              <a:t>(</a:t>
            </a:r>
            <a:r>
              <a:rPr lang="en-US" sz="2900" dirty="0" err="1">
                <a:latin typeface="Arial Narrow" panose="020B0606020202030204" pitchFamily="34" charset="0"/>
              </a:rPr>
              <a:t>Exod</a:t>
            </a:r>
            <a:r>
              <a:rPr lang="en-US" sz="2900" dirty="0">
                <a:latin typeface="Arial Narrow" panose="020B0606020202030204" pitchFamily="34" charset="0"/>
              </a:rPr>
              <a:t> 24:18; cf. </a:t>
            </a:r>
            <a:r>
              <a:rPr lang="en-US" sz="2900" dirty="0" err="1">
                <a:latin typeface="Arial Narrow" panose="020B0606020202030204" pitchFamily="34" charset="0"/>
              </a:rPr>
              <a:t>Deut</a:t>
            </a:r>
            <a:r>
              <a:rPr lang="en-US" sz="2900" dirty="0">
                <a:latin typeface="Arial Narrow" panose="020B0606020202030204" pitchFamily="34" charset="0"/>
              </a:rPr>
              <a:t> 9:9-25).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b="1" dirty="0">
                <a:latin typeface="Arial Narrow" panose="020B0606020202030204" pitchFamily="34" charset="0"/>
              </a:rPr>
              <a:t>Moses</a:t>
            </a:r>
            <a:r>
              <a:rPr lang="en-US" sz="2900" dirty="0">
                <a:latin typeface="Arial Narrow" panose="020B0606020202030204" pitchFamily="34" charset="0"/>
              </a:rPr>
              <a:t> spends another "</a:t>
            </a:r>
            <a:r>
              <a:rPr lang="en-US" sz="2900" i="1" dirty="0">
                <a:latin typeface="Arial Narrow" panose="020B0606020202030204" pitchFamily="34" charset="0"/>
              </a:rPr>
              <a:t>forty days and forty nights</a:t>
            </a:r>
            <a:r>
              <a:rPr lang="en-US" sz="2900" dirty="0">
                <a:latin typeface="Arial Narrow" panose="020B0606020202030204" pitchFamily="34" charset="0"/>
              </a:rPr>
              <a:t>" on the </a:t>
            </a:r>
            <a:r>
              <a:rPr lang="en-US" sz="2900" dirty="0" smtClean="0">
                <a:latin typeface="Arial Narrow" panose="020B0606020202030204" pitchFamily="34" charset="0"/>
              </a:rPr>
              <a:t>mountain, encountering God a </a:t>
            </a:r>
            <a:r>
              <a:rPr lang="en-US" sz="2900" dirty="0">
                <a:latin typeface="Arial Narrow" panose="020B0606020202030204" pitchFamily="34" charset="0"/>
              </a:rPr>
              <a:t>second time </a:t>
            </a:r>
            <a:r>
              <a:rPr lang="en-US" sz="2900" dirty="0" smtClean="0">
                <a:latin typeface="Arial Narrow" panose="020B0606020202030204" pitchFamily="34" charset="0"/>
              </a:rPr>
              <a:t/>
            </a:r>
            <a:br>
              <a:rPr lang="en-US" sz="2900" dirty="0" smtClean="0">
                <a:latin typeface="Arial Narrow" panose="020B0606020202030204" pitchFamily="34" charset="0"/>
              </a:rPr>
            </a:br>
            <a:r>
              <a:rPr lang="en-US" sz="2900" dirty="0" smtClean="0">
                <a:latin typeface="Arial Narrow" panose="020B0606020202030204" pitchFamily="34" charset="0"/>
              </a:rPr>
              <a:t>(</a:t>
            </a:r>
            <a:r>
              <a:rPr lang="en-US" sz="2900" dirty="0" err="1">
                <a:latin typeface="Arial Narrow" panose="020B0606020202030204" pitchFamily="34" charset="0"/>
              </a:rPr>
              <a:t>Exod</a:t>
            </a:r>
            <a:r>
              <a:rPr lang="en-US" sz="2900" dirty="0">
                <a:latin typeface="Arial Narrow" panose="020B0606020202030204" pitchFamily="34" charset="0"/>
              </a:rPr>
              <a:t> 34:28; cf. </a:t>
            </a:r>
            <a:r>
              <a:rPr lang="en-US" sz="2900" dirty="0" err="1">
                <a:latin typeface="Arial Narrow" panose="020B0606020202030204" pitchFamily="34" charset="0"/>
              </a:rPr>
              <a:t>Deut</a:t>
            </a:r>
            <a:r>
              <a:rPr lang="en-US" sz="2900" dirty="0">
                <a:latin typeface="Arial Narrow" panose="020B0606020202030204" pitchFamily="34" charset="0"/>
              </a:rPr>
              <a:t> 10:10)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>
                <a:latin typeface="Arial Narrow" panose="020B0606020202030204" pitchFamily="34" charset="0"/>
              </a:rPr>
              <a:t>The </a:t>
            </a:r>
            <a:r>
              <a:rPr lang="en-US" sz="2900" b="1" dirty="0">
                <a:latin typeface="Arial Narrow" panose="020B0606020202030204" pitchFamily="34" charset="0"/>
              </a:rPr>
              <a:t>Israelite spies</a:t>
            </a:r>
            <a:r>
              <a:rPr lang="en-US" sz="2900" dirty="0">
                <a:latin typeface="Arial Narrow" panose="020B0606020202030204" pitchFamily="34" charset="0"/>
              </a:rPr>
              <a:t> scout out the Promised Land for </a:t>
            </a:r>
            <a:r>
              <a:rPr lang="en-US" sz="2900" i="1" dirty="0">
                <a:latin typeface="Arial Narrow" panose="020B0606020202030204" pitchFamily="34" charset="0"/>
              </a:rPr>
              <a:t>forty days</a:t>
            </a:r>
            <a:r>
              <a:rPr lang="en-US" sz="2900" dirty="0">
                <a:latin typeface="Arial Narrow" panose="020B0606020202030204" pitchFamily="34" charset="0"/>
              </a:rPr>
              <a:t> (</a:t>
            </a:r>
            <a:r>
              <a:rPr lang="en-US" sz="2900" dirty="0" err="1">
                <a:latin typeface="Arial Narrow" panose="020B0606020202030204" pitchFamily="34" charset="0"/>
              </a:rPr>
              <a:t>Num</a:t>
            </a:r>
            <a:r>
              <a:rPr lang="en-US" sz="2900" dirty="0">
                <a:latin typeface="Arial Narrow" panose="020B0606020202030204" pitchFamily="34" charset="0"/>
              </a:rPr>
              <a:t> 13:25, 34); but due to their lack of faith, God requires the Israelites to wander in the desert 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900" dirty="0">
                <a:latin typeface="Arial Narrow" panose="020B0606020202030204" pitchFamily="34" charset="0"/>
              </a:rPr>
              <a:t> (see below).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 smtClean="0">
                <a:latin typeface="Arial Narrow" panose="020B0606020202030204" pitchFamily="34" charset="0"/>
              </a:rPr>
              <a:t>Philistine </a:t>
            </a:r>
            <a:r>
              <a:rPr lang="en-US" sz="2900" b="1" dirty="0">
                <a:latin typeface="Arial Narrow" panose="020B0606020202030204" pitchFamily="34" charset="0"/>
              </a:rPr>
              <a:t>Goliath</a:t>
            </a:r>
            <a:r>
              <a:rPr lang="en-US" sz="2900" dirty="0">
                <a:latin typeface="Arial Narrow" panose="020B0606020202030204" pitchFamily="34" charset="0"/>
              </a:rPr>
              <a:t> taunts the Israelite army for </a:t>
            </a:r>
            <a:r>
              <a:rPr lang="en-US" sz="2900" i="1" dirty="0">
                <a:latin typeface="Arial Narrow" panose="020B0606020202030204" pitchFamily="34" charset="0"/>
              </a:rPr>
              <a:t>forty days</a:t>
            </a:r>
            <a:r>
              <a:rPr lang="en-US" sz="2900" dirty="0">
                <a:latin typeface="Arial Narrow" panose="020B0606020202030204" pitchFamily="34" charset="0"/>
              </a:rPr>
              <a:t> before David fights him (1 Sam 17:16).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>
                <a:latin typeface="Arial Narrow" panose="020B0606020202030204" pitchFamily="34" charset="0"/>
              </a:rPr>
              <a:t>P</a:t>
            </a:r>
            <a:r>
              <a:rPr lang="en-US" sz="2900" dirty="0" smtClean="0">
                <a:latin typeface="Arial Narrow" panose="020B0606020202030204" pitchFamily="34" charset="0"/>
              </a:rPr>
              <a:t>rophet </a:t>
            </a:r>
            <a:r>
              <a:rPr lang="en-US" sz="2900" b="1" dirty="0">
                <a:latin typeface="Arial Narrow" panose="020B0606020202030204" pitchFamily="34" charset="0"/>
              </a:rPr>
              <a:t>Elijah</a:t>
            </a:r>
            <a:r>
              <a:rPr lang="en-US" sz="2900" dirty="0">
                <a:latin typeface="Arial Narrow" panose="020B0606020202030204" pitchFamily="34" charset="0"/>
              </a:rPr>
              <a:t> travels </a:t>
            </a:r>
            <a:r>
              <a:rPr lang="en-US" sz="2900" i="1" dirty="0">
                <a:latin typeface="Arial Narrow" panose="020B0606020202030204" pitchFamily="34" charset="0"/>
              </a:rPr>
              <a:t>forty days and forty nights</a:t>
            </a:r>
            <a:r>
              <a:rPr lang="en-US" sz="2900" dirty="0">
                <a:latin typeface="Arial Narrow" panose="020B0606020202030204" pitchFamily="34" charset="0"/>
              </a:rPr>
              <a:t> to Mount </a:t>
            </a:r>
            <a:r>
              <a:rPr lang="en-US" sz="2900" dirty="0" err="1">
                <a:latin typeface="Arial Narrow" panose="020B0606020202030204" pitchFamily="34" charset="0"/>
              </a:rPr>
              <a:t>Horeb</a:t>
            </a:r>
            <a:r>
              <a:rPr lang="en-US" sz="2900" dirty="0">
                <a:latin typeface="Arial Narrow" panose="020B0606020202030204" pitchFamily="34" charset="0"/>
              </a:rPr>
              <a:t> to encounter God (1 Kings 19:8).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>
                <a:latin typeface="Arial Narrow" panose="020B0606020202030204" pitchFamily="34" charset="0"/>
              </a:rPr>
              <a:t>P</a:t>
            </a:r>
            <a:r>
              <a:rPr lang="en-US" sz="2900" dirty="0" smtClean="0">
                <a:latin typeface="Arial Narrow" panose="020B0606020202030204" pitchFamily="34" charset="0"/>
              </a:rPr>
              <a:t>rophet </a:t>
            </a:r>
            <a:r>
              <a:rPr lang="en-US" sz="2900" b="1" dirty="0">
                <a:latin typeface="Arial Narrow" panose="020B0606020202030204" pitchFamily="34" charset="0"/>
              </a:rPr>
              <a:t>Ezekiel</a:t>
            </a:r>
            <a:r>
              <a:rPr lang="en-US" sz="2900" dirty="0">
                <a:latin typeface="Arial Narrow" panose="020B0606020202030204" pitchFamily="34" charset="0"/>
              </a:rPr>
              <a:t> lies on his right side for </a:t>
            </a:r>
            <a:r>
              <a:rPr lang="en-US" sz="2900" i="1" dirty="0">
                <a:latin typeface="Arial Narrow" panose="020B0606020202030204" pitchFamily="34" charset="0"/>
              </a:rPr>
              <a:t>forty days</a:t>
            </a:r>
            <a:r>
              <a:rPr lang="en-US" sz="2900" dirty="0">
                <a:latin typeface="Arial Narrow" panose="020B0606020202030204" pitchFamily="34" charset="0"/>
              </a:rPr>
              <a:t> to symbolize the sins of the people of Judah (</a:t>
            </a:r>
            <a:r>
              <a:rPr lang="en-US" sz="2900" dirty="0" err="1">
                <a:latin typeface="Arial Narrow" panose="020B0606020202030204" pitchFamily="34" charset="0"/>
              </a:rPr>
              <a:t>Ezek</a:t>
            </a:r>
            <a:r>
              <a:rPr lang="en-US" sz="2900" dirty="0">
                <a:latin typeface="Arial Narrow" panose="020B0606020202030204" pitchFamily="34" charset="0"/>
              </a:rPr>
              <a:t> 4:6).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 smtClean="0">
                <a:latin typeface="Arial Narrow" panose="020B0606020202030204" pitchFamily="34" charset="0"/>
              </a:rPr>
              <a:t>Prophet </a:t>
            </a:r>
            <a:r>
              <a:rPr lang="en-US" sz="2900" b="1" dirty="0">
                <a:latin typeface="Arial Narrow" panose="020B0606020202030204" pitchFamily="34" charset="0"/>
              </a:rPr>
              <a:t>Jonah</a:t>
            </a:r>
            <a:r>
              <a:rPr lang="en-US" sz="2900" dirty="0">
                <a:latin typeface="Arial Narrow" panose="020B0606020202030204" pitchFamily="34" charset="0"/>
              </a:rPr>
              <a:t> preaches </a:t>
            </a:r>
            <a:r>
              <a:rPr lang="en-US" sz="2900" dirty="0" smtClean="0">
                <a:latin typeface="Arial Narrow" panose="020B0606020202030204" pitchFamily="34" charset="0"/>
              </a:rPr>
              <a:t>to Assyrians, </a:t>
            </a:r>
            <a:r>
              <a:rPr lang="en-US" sz="2900" dirty="0">
                <a:latin typeface="Arial Narrow" panose="020B0606020202030204" pitchFamily="34" charset="0"/>
              </a:rPr>
              <a:t>"</a:t>
            </a:r>
            <a:r>
              <a:rPr lang="en-US" sz="2900" i="1" dirty="0">
                <a:latin typeface="Arial Narrow" panose="020B0606020202030204" pitchFamily="34" charset="0"/>
              </a:rPr>
              <a:t>Forty days</a:t>
            </a:r>
            <a:r>
              <a:rPr lang="en-US" sz="2900" dirty="0">
                <a:latin typeface="Arial Narrow" panose="020B0606020202030204" pitchFamily="34" charset="0"/>
              </a:rPr>
              <a:t> more, and Nineveh shall be overthrown" (Jonah 3:4).</a:t>
            </a:r>
          </a:p>
          <a:p>
            <a:pPr marL="401638" lvl="1" indent="-203200">
              <a:lnSpc>
                <a:spcPct val="120000"/>
              </a:lnSpc>
            </a:pPr>
            <a:r>
              <a:rPr lang="en-US" sz="2900" dirty="0">
                <a:latin typeface="Arial Narrow" panose="020B0606020202030204" pitchFamily="34" charset="0"/>
              </a:rPr>
              <a:t>After </a:t>
            </a:r>
            <a:r>
              <a:rPr lang="en-US" dirty="0">
                <a:latin typeface="Arial Narrow" panose="020B0606020202030204" pitchFamily="34" charset="0"/>
              </a:rPr>
              <a:t>his resurrection, </a:t>
            </a:r>
            <a:r>
              <a:rPr lang="en-US" b="1" dirty="0">
                <a:latin typeface="Arial Narrow" panose="020B0606020202030204" pitchFamily="34" charset="0"/>
              </a:rPr>
              <a:t>Jesus</a:t>
            </a:r>
            <a:r>
              <a:rPr lang="en-US" dirty="0">
                <a:latin typeface="Arial Narrow" panose="020B0606020202030204" pitchFamily="34" charset="0"/>
              </a:rPr>
              <a:t> appears to his disciples for </a:t>
            </a:r>
            <a:r>
              <a:rPr lang="en-US" i="1" dirty="0">
                <a:latin typeface="Arial Narrow" panose="020B0606020202030204" pitchFamily="34" charset="0"/>
              </a:rPr>
              <a:t>forty days</a:t>
            </a:r>
            <a:r>
              <a:rPr lang="en-US" dirty="0">
                <a:latin typeface="Arial Narrow" panose="020B0606020202030204" pitchFamily="34" charset="0"/>
              </a:rPr>
              <a:t>, before ascending into heaven (Acts 1:3</a:t>
            </a:r>
            <a:r>
              <a:rPr lang="en-US" dirty="0" smtClean="0">
                <a:latin typeface="Arial Narrow" panose="020B0606020202030204" pitchFamily="34" charset="0"/>
              </a:rPr>
              <a:t>).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 of “40”?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11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 smtClean="0"/>
              <a:t>FORTY  YEARS: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 smtClean="0">
                <a:latin typeface="Arial Narrow" panose="020B0606020202030204" pitchFamily="34" charset="0"/>
              </a:rPr>
              <a:t>Moses &amp; </a:t>
            </a:r>
            <a:r>
              <a:rPr lang="en-US" sz="2900" b="1" dirty="0" smtClean="0">
                <a:latin typeface="Arial Narrow" panose="020B0606020202030204" pitchFamily="34" charset="0"/>
              </a:rPr>
              <a:t>Israelites</a:t>
            </a:r>
            <a:r>
              <a:rPr lang="en-US" sz="2900" dirty="0" smtClean="0">
                <a:latin typeface="Arial Narrow" panose="020B0606020202030204" pitchFamily="34" charset="0"/>
              </a:rPr>
              <a:t> </a:t>
            </a:r>
            <a:r>
              <a:rPr lang="en-US" sz="2900" dirty="0">
                <a:latin typeface="Arial Narrow" panose="020B0606020202030204" pitchFamily="34" charset="0"/>
              </a:rPr>
              <a:t>wandered in </a:t>
            </a:r>
            <a:r>
              <a:rPr lang="en-US" sz="2900" dirty="0" smtClean="0">
                <a:latin typeface="Arial Narrow" panose="020B0606020202030204" pitchFamily="34" charset="0"/>
              </a:rPr>
              <a:t>desert </a:t>
            </a:r>
            <a:r>
              <a:rPr lang="en-US" sz="2900" dirty="0">
                <a:latin typeface="Arial Narrow" panose="020B0606020202030204" pitchFamily="34" charset="0"/>
              </a:rPr>
              <a:t>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900" dirty="0">
                <a:latin typeface="Arial Narrow" panose="020B0606020202030204" pitchFamily="34" charset="0"/>
              </a:rPr>
              <a:t>, </a:t>
            </a:r>
            <a:r>
              <a:rPr lang="en-US" sz="2900" dirty="0" smtClean="0">
                <a:latin typeface="Arial Narrow" panose="020B0606020202030204" pitchFamily="34" charset="0"/>
              </a:rPr>
              <a:t>mentioned </a:t>
            </a:r>
            <a:r>
              <a:rPr lang="en-US" sz="2900" dirty="0">
                <a:latin typeface="Arial Narrow" panose="020B0606020202030204" pitchFamily="34" charset="0"/>
              </a:rPr>
              <a:t>in </a:t>
            </a:r>
            <a:r>
              <a:rPr lang="en-US" sz="2900" dirty="0" smtClean="0">
                <a:latin typeface="Arial Narrow" panose="020B0606020202030204" pitchFamily="34" charset="0"/>
              </a:rPr>
              <a:t>many biblical </a:t>
            </a:r>
            <a:r>
              <a:rPr lang="en-US" sz="2900" dirty="0">
                <a:latin typeface="Arial Narrow" panose="020B0606020202030204" pitchFamily="34" charset="0"/>
              </a:rPr>
              <a:t>texts</a:t>
            </a:r>
            <a:r>
              <a:rPr lang="en-US" sz="2500" dirty="0">
                <a:latin typeface="Arial Narrow" panose="020B0606020202030204" pitchFamily="34" charset="0"/>
              </a:rPr>
              <a:t> (</a:t>
            </a:r>
            <a:r>
              <a:rPr lang="en-US" sz="2500" dirty="0" err="1">
                <a:latin typeface="Arial Narrow" panose="020B0606020202030204" pitchFamily="34" charset="0"/>
              </a:rPr>
              <a:t>Exod</a:t>
            </a:r>
            <a:r>
              <a:rPr lang="en-US" sz="2500" dirty="0">
                <a:latin typeface="Arial Narrow" panose="020B0606020202030204" pitchFamily="34" charset="0"/>
              </a:rPr>
              <a:t> 16:35; </a:t>
            </a:r>
            <a:r>
              <a:rPr lang="en-US" sz="2500" dirty="0" err="1">
                <a:latin typeface="Arial Narrow" panose="020B0606020202030204" pitchFamily="34" charset="0"/>
              </a:rPr>
              <a:t>Num</a:t>
            </a:r>
            <a:r>
              <a:rPr lang="en-US" sz="2500" dirty="0">
                <a:latin typeface="Arial Narrow" panose="020B0606020202030204" pitchFamily="34" charset="0"/>
              </a:rPr>
              <a:t> 14:33-34; 32:13; </a:t>
            </a:r>
            <a:r>
              <a:rPr lang="en-US" sz="2500" dirty="0" err="1">
                <a:latin typeface="Arial Narrow" panose="020B0606020202030204" pitchFamily="34" charset="0"/>
              </a:rPr>
              <a:t>Deut</a:t>
            </a:r>
            <a:r>
              <a:rPr lang="en-US" sz="2500" dirty="0">
                <a:latin typeface="Arial Narrow" panose="020B0606020202030204" pitchFamily="34" charset="0"/>
              </a:rPr>
              <a:t> 2:7; 8:2-4; 29:5; Josh 5:6; </a:t>
            </a:r>
            <a:r>
              <a:rPr lang="en-US" sz="2500" dirty="0" err="1">
                <a:latin typeface="Arial Narrow" panose="020B0606020202030204" pitchFamily="34" charset="0"/>
              </a:rPr>
              <a:t>Neh</a:t>
            </a:r>
            <a:r>
              <a:rPr lang="en-US" sz="2500" dirty="0">
                <a:latin typeface="Arial Narrow" panose="020B0606020202030204" pitchFamily="34" charset="0"/>
              </a:rPr>
              <a:t> 9:21; Ps 95:10; Amos 2:10; 5:25; Acts 7:36, 42; 13:18; </a:t>
            </a:r>
            <a:r>
              <a:rPr lang="en-US" sz="2500" dirty="0" err="1">
                <a:latin typeface="Arial Narrow" panose="020B0606020202030204" pitchFamily="34" charset="0"/>
              </a:rPr>
              <a:t>Heb</a:t>
            </a:r>
            <a:r>
              <a:rPr lang="en-US" sz="2500" dirty="0">
                <a:latin typeface="Arial Narrow" panose="020B0606020202030204" pitchFamily="34" charset="0"/>
              </a:rPr>
              <a:t> 3:10, 17)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>
                <a:latin typeface="Arial Narrow" panose="020B0606020202030204" pitchFamily="34" charset="0"/>
              </a:rPr>
              <a:t>Several biblical figures are </a:t>
            </a:r>
            <a:r>
              <a:rPr lang="en-US" sz="2900" i="1" dirty="0">
                <a:latin typeface="Arial Narrow" panose="020B0606020202030204" pitchFamily="34" charset="0"/>
              </a:rPr>
              <a:t>forty years old</a:t>
            </a:r>
            <a:r>
              <a:rPr lang="en-US" sz="2900" dirty="0">
                <a:latin typeface="Arial Narrow" panose="020B0606020202030204" pitchFamily="34" charset="0"/>
              </a:rPr>
              <a:t> when they marry </a:t>
            </a:r>
            <a:r>
              <a:rPr lang="en-US" sz="2500" dirty="0">
                <a:latin typeface="Arial Narrow" panose="020B0606020202030204" pitchFamily="34" charset="0"/>
              </a:rPr>
              <a:t>(</a:t>
            </a:r>
            <a:r>
              <a:rPr lang="en-US" sz="2500" b="1" dirty="0">
                <a:latin typeface="Arial Narrow" panose="020B0606020202030204" pitchFamily="34" charset="0"/>
              </a:rPr>
              <a:t>Isaac</a:t>
            </a:r>
            <a:r>
              <a:rPr lang="en-US" sz="2500" dirty="0">
                <a:latin typeface="Arial Narrow" panose="020B0606020202030204" pitchFamily="34" charset="0"/>
              </a:rPr>
              <a:t> in Gen 25:20; </a:t>
            </a:r>
            <a:r>
              <a:rPr lang="en-US" sz="2500" b="1" dirty="0">
                <a:latin typeface="Arial Narrow" panose="020B0606020202030204" pitchFamily="34" charset="0"/>
              </a:rPr>
              <a:t>Esau</a:t>
            </a:r>
            <a:r>
              <a:rPr lang="en-US" sz="2500" dirty="0">
                <a:latin typeface="Arial Narrow" panose="020B0606020202030204" pitchFamily="34" charset="0"/>
              </a:rPr>
              <a:t> in Gen 26:34)</a:t>
            </a:r>
            <a:r>
              <a:rPr lang="en-US" sz="2900" dirty="0">
                <a:latin typeface="Arial Narrow" panose="020B0606020202030204" pitchFamily="34" charset="0"/>
              </a:rPr>
              <a:t>, </a:t>
            </a:r>
            <a:r>
              <a:rPr lang="en-US" sz="2900" dirty="0" smtClean="0">
                <a:latin typeface="Arial Narrow" panose="020B0606020202030204" pitchFamily="34" charset="0"/>
              </a:rPr>
              <a:t/>
            </a:r>
            <a:br>
              <a:rPr lang="en-US" sz="2900" dirty="0" smtClean="0">
                <a:latin typeface="Arial Narrow" panose="020B0606020202030204" pitchFamily="34" charset="0"/>
              </a:rPr>
            </a:br>
            <a:r>
              <a:rPr lang="en-US" sz="2900" dirty="0" smtClean="0">
                <a:latin typeface="Arial Narrow" panose="020B0606020202030204" pitchFamily="34" charset="0"/>
              </a:rPr>
              <a:t>or </a:t>
            </a:r>
            <a:r>
              <a:rPr lang="en-US" sz="2900" dirty="0">
                <a:latin typeface="Arial Narrow" panose="020B0606020202030204" pitchFamily="34" charset="0"/>
              </a:rPr>
              <a:t>when other life-changing events take place</a:t>
            </a:r>
            <a:r>
              <a:rPr lang="en-US" sz="2500" dirty="0">
                <a:latin typeface="Arial Narrow" panose="020B0606020202030204" pitchFamily="34" charset="0"/>
              </a:rPr>
              <a:t> (</a:t>
            </a:r>
            <a:r>
              <a:rPr lang="en-US" sz="2500" b="1" dirty="0">
                <a:latin typeface="Arial Narrow" panose="020B0606020202030204" pitchFamily="34" charset="0"/>
              </a:rPr>
              <a:t>Joshua</a:t>
            </a:r>
            <a:r>
              <a:rPr lang="en-US" sz="2500" dirty="0">
                <a:latin typeface="Arial Narrow" panose="020B0606020202030204" pitchFamily="34" charset="0"/>
              </a:rPr>
              <a:t> in Josh 14:7)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>
                <a:latin typeface="Arial Narrow" panose="020B0606020202030204" pitchFamily="34" charset="0"/>
              </a:rPr>
              <a:t>After some Israelite spies scout out the Promised Land for </a:t>
            </a:r>
            <a:r>
              <a:rPr lang="en-US" sz="2900" i="1" dirty="0">
                <a:latin typeface="Arial Narrow" panose="020B0606020202030204" pitchFamily="34" charset="0"/>
              </a:rPr>
              <a:t>forty days</a:t>
            </a:r>
            <a:r>
              <a:rPr lang="en-US" sz="2900" dirty="0">
                <a:latin typeface="Arial Narrow" panose="020B0606020202030204" pitchFamily="34" charset="0"/>
              </a:rPr>
              <a:t> (see above), </a:t>
            </a:r>
            <a:r>
              <a:rPr lang="en-US" sz="2900" dirty="0" smtClean="0">
                <a:latin typeface="Arial Narrow" panose="020B0606020202030204" pitchFamily="34" charset="0"/>
              </a:rPr>
              <a:t/>
            </a:r>
            <a:br>
              <a:rPr lang="en-US" sz="2900" dirty="0" smtClean="0">
                <a:latin typeface="Arial Narrow" panose="020B0606020202030204" pitchFamily="34" charset="0"/>
              </a:rPr>
            </a:br>
            <a:r>
              <a:rPr lang="en-US" sz="2900" dirty="0" smtClean="0">
                <a:latin typeface="Arial Narrow" panose="020B0606020202030204" pitchFamily="34" charset="0"/>
              </a:rPr>
              <a:t>God </a:t>
            </a:r>
            <a:r>
              <a:rPr lang="en-US" sz="2900" dirty="0">
                <a:latin typeface="Arial Narrow" panose="020B0606020202030204" pitchFamily="34" charset="0"/>
              </a:rPr>
              <a:t>requires the </a:t>
            </a:r>
            <a:r>
              <a:rPr lang="en-US" sz="2900" b="1" dirty="0">
                <a:latin typeface="Arial Narrow" panose="020B0606020202030204" pitchFamily="34" charset="0"/>
              </a:rPr>
              <a:t>Israelites</a:t>
            </a:r>
            <a:r>
              <a:rPr lang="en-US" sz="2900" dirty="0">
                <a:latin typeface="Arial Narrow" panose="020B0606020202030204" pitchFamily="34" charset="0"/>
              </a:rPr>
              <a:t> to wander in the desert 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900" dirty="0">
                <a:latin typeface="Arial Narrow" panose="020B0606020202030204" pitchFamily="34" charset="0"/>
              </a:rPr>
              <a:t>, due to their lack of faith </a:t>
            </a:r>
            <a:r>
              <a:rPr lang="en-US" sz="2500" dirty="0">
                <a:latin typeface="Arial Narrow" panose="020B0606020202030204" pitchFamily="34" charset="0"/>
              </a:rPr>
              <a:t>(</a:t>
            </a:r>
            <a:r>
              <a:rPr lang="en-US" sz="2500" dirty="0" err="1">
                <a:latin typeface="Arial Narrow" panose="020B0606020202030204" pitchFamily="34" charset="0"/>
              </a:rPr>
              <a:t>Num</a:t>
            </a:r>
            <a:r>
              <a:rPr lang="en-US" sz="2500" dirty="0">
                <a:latin typeface="Arial Narrow" panose="020B0606020202030204" pitchFamily="34" charset="0"/>
              </a:rPr>
              <a:t> 14:33-34)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>
                <a:latin typeface="Arial Narrow" panose="020B0606020202030204" pitchFamily="34" charset="0"/>
              </a:rPr>
              <a:t>Several </a:t>
            </a:r>
            <a:r>
              <a:rPr lang="en-US" sz="2900" dirty="0" smtClean="0">
                <a:latin typeface="Arial Narrow" panose="020B0606020202030204" pitchFamily="34" charset="0"/>
              </a:rPr>
              <a:t>"</a:t>
            </a:r>
            <a:r>
              <a:rPr lang="en-US" sz="2900" dirty="0">
                <a:latin typeface="Arial Narrow" panose="020B0606020202030204" pitchFamily="34" charset="0"/>
              </a:rPr>
              <a:t>Judges" enable the land of Israel to have "rest" 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900" dirty="0">
                <a:latin typeface="Arial Narrow" panose="020B0606020202030204" pitchFamily="34" charset="0"/>
              </a:rPr>
              <a:t>, including </a:t>
            </a:r>
            <a:r>
              <a:rPr lang="en-US" sz="2900" b="1" dirty="0" err="1">
                <a:latin typeface="Arial Narrow" panose="020B0606020202030204" pitchFamily="34" charset="0"/>
              </a:rPr>
              <a:t>Othniel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</a:t>
            </a:r>
            <a:r>
              <a:rPr lang="en-US" sz="2500" dirty="0" err="1">
                <a:latin typeface="Arial Narrow" panose="020B0606020202030204" pitchFamily="34" charset="0"/>
              </a:rPr>
              <a:t>Judg</a:t>
            </a:r>
            <a:r>
              <a:rPr lang="en-US" sz="2500" dirty="0">
                <a:latin typeface="Arial Narrow" panose="020B0606020202030204" pitchFamily="34" charset="0"/>
              </a:rPr>
              <a:t> 3:11)</a:t>
            </a:r>
            <a:r>
              <a:rPr lang="en-US" sz="2900" dirty="0">
                <a:latin typeface="Arial Narrow" panose="020B0606020202030204" pitchFamily="34" charset="0"/>
              </a:rPr>
              <a:t>, </a:t>
            </a:r>
            <a:r>
              <a:rPr lang="en-US" sz="2900" b="1" dirty="0">
                <a:latin typeface="Arial Narrow" panose="020B0606020202030204" pitchFamily="34" charset="0"/>
              </a:rPr>
              <a:t>Deborah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(5:31)</a:t>
            </a:r>
            <a:r>
              <a:rPr lang="en-US" sz="2900" dirty="0">
                <a:latin typeface="Arial Narrow" panose="020B0606020202030204" pitchFamily="34" charset="0"/>
              </a:rPr>
              <a:t>, </a:t>
            </a:r>
            <a:r>
              <a:rPr lang="en-US" sz="2900" b="1" dirty="0">
                <a:latin typeface="Arial Narrow" panose="020B0606020202030204" pitchFamily="34" charset="0"/>
              </a:rPr>
              <a:t>Gideon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(8:28)</a:t>
            </a:r>
            <a:r>
              <a:rPr lang="en-US" sz="2900" dirty="0">
                <a:latin typeface="Arial Narrow" panose="020B0606020202030204" pitchFamily="34" charset="0"/>
              </a:rPr>
              <a:t>, and </a:t>
            </a:r>
            <a:r>
              <a:rPr lang="en-US" sz="2900" b="1" dirty="0">
                <a:latin typeface="Arial Narrow" panose="020B0606020202030204" pitchFamily="34" charset="0"/>
              </a:rPr>
              <a:t>Eli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(1 Sam 4:18)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>
                <a:latin typeface="Arial Narrow" panose="020B0606020202030204" pitchFamily="34" charset="0"/>
              </a:rPr>
              <a:t>When </a:t>
            </a:r>
            <a:r>
              <a:rPr lang="en-US" sz="2900" dirty="0" smtClean="0">
                <a:latin typeface="Arial Narrow" panose="020B0606020202030204" pitchFamily="34" charset="0"/>
              </a:rPr>
              <a:t>Israelites </a:t>
            </a:r>
            <a:r>
              <a:rPr lang="en-US" sz="2900" dirty="0">
                <a:latin typeface="Arial Narrow" panose="020B0606020202030204" pitchFamily="34" charset="0"/>
              </a:rPr>
              <a:t>sin, God lets </a:t>
            </a:r>
            <a:r>
              <a:rPr lang="en-US" sz="2900" dirty="0" smtClean="0">
                <a:latin typeface="Arial Narrow" panose="020B0606020202030204" pitchFamily="34" charset="0"/>
              </a:rPr>
              <a:t>enemies dominate/</a:t>
            </a:r>
            <a:r>
              <a:rPr lang="en-US" sz="2900" dirty="0" err="1" smtClean="0">
                <a:latin typeface="Arial Narrow" panose="020B0606020202030204" pitchFamily="34" charset="0"/>
              </a:rPr>
              <a:t>harrass</a:t>
            </a:r>
            <a:r>
              <a:rPr lang="en-US" sz="2900" dirty="0" smtClean="0">
                <a:latin typeface="Arial Narrow" panose="020B0606020202030204" pitchFamily="34" charset="0"/>
              </a:rPr>
              <a:t> </a:t>
            </a:r>
            <a:r>
              <a:rPr lang="en-US" sz="2900" dirty="0">
                <a:latin typeface="Arial Narrow" panose="020B0606020202030204" pitchFamily="34" charset="0"/>
              </a:rPr>
              <a:t>them 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500" dirty="0">
                <a:latin typeface="Arial Narrow" panose="020B0606020202030204" pitchFamily="34" charset="0"/>
              </a:rPr>
              <a:t> (the </a:t>
            </a:r>
            <a:r>
              <a:rPr lang="en-US" sz="2500" b="1" dirty="0">
                <a:latin typeface="Arial Narrow" panose="020B0606020202030204" pitchFamily="34" charset="0"/>
              </a:rPr>
              <a:t>Philistines</a:t>
            </a:r>
            <a:r>
              <a:rPr lang="en-US" sz="2500" dirty="0">
                <a:latin typeface="Arial Narrow" panose="020B0606020202030204" pitchFamily="34" charset="0"/>
              </a:rPr>
              <a:t> in </a:t>
            </a:r>
            <a:r>
              <a:rPr lang="en-US" sz="2500" dirty="0" err="1">
                <a:latin typeface="Arial Narrow" panose="020B0606020202030204" pitchFamily="34" charset="0"/>
              </a:rPr>
              <a:t>Judg</a:t>
            </a:r>
            <a:r>
              <a:rPr lang="en-US" sz="2500" dirty="0">
                <a:latin typeface="Arial Narrow" panose="020B0606020202030204" pitchFamily="34" charset="0"/>
              </a:rPr>
              <a:t> 13:1)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>
                <a:latin typeface="Arial Narrow" panose="020B0606020202030204" pitchFamily="34" charset="0"/>
              </a:rPr>
              <a:t>Ezekiel prophesies that </a:t>
            </a:r>
            <a:r>
              <a:rPr lang="en-US" sz="2900" b="1" dirty="0" smtClean="0">
                <a:latin typeface="Arial Narrow" panose="020B0606020202030204" pitchFamily="34" charset="0"/>
              </a:rPr>
              <a:t>Egyptians</a:t>
            </a:r>
            <a:r>
              <a:rPr lang="en-US" sz="2900" dirty="0" smtClean="0">
                <a:latin typeface="Arial Narrow" panose="020B0606020202030204" pitchFamily="34" charset="0"/>
              </a:rPr>
              <a:t> </a:t>
            </a:r>
            <a:r>
              <a:rPr lang="en-US" sz="2900" dirty="0">
                <a:latin typeface="Arial Narrow" panose="020B0606020202030204" pitchFamily="34" charset="0"/>
              </a:rPr>
              <a:t>will also be punished 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</a:t>
            </a:r>
            <a:r>
              <a:rPr lang="en-US" sz="2500" dirty="0" err="1">
                <a:latin typeface="Arial Narrow" panose="020B0606020202030204" pitchFamily="34" charset="0"/>
              </a:rPr>
              <a:t>Ezek</a:t>
            </a:r>
            <a:r>
              <a:rPr lang="en-US" sz="2500" dirty="0">
                <a:latin typeface="Arial Narrow" panose="020B0606020202030204" pitchFamily="34" charset="0"/>
              </a:rPr>
              <a:t> 29:11-13)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400"/>
              </a:spcBef>
            </a:pPr>
            <a:r>
              <a:rPr lang="en-US" sz="2900" dirty="0">
                <a:latin typeface="Arial Narrow" panose="020B0606020202030204" pitchFamily="34" charset="0"/>
              </a:rPr>
              <a:t>Several great kings reign over Israel for </a:t>
            </a:r>
            <a:r>
              <a:rPr lang="en-US" sz="2900" i="1" dirty="0">
                <a:latin typeface="Arial Narrow" panose="020B0606020202030204" pitchFamily="34" charset="0"/>
              </a:rPr>
              <a:t>forty years</a:t>
            </a:r>
            <a:r>
              <a:rPr lang="en-US" sz="2900" dirty="0">
                <a:latin typeface="Arial Narrow" panose="020B0606020202030204" pitchFamily="34" charset="0"/>
              </a:rPr>
              <a:t>, including </a:t>
            </a:r>
            <a:r>
              <a:rPr lang="en-US" sz="2900" b="1" dirty="0">
                <a:latin typeface="Arial Narrow" panose="020B0606020202030204" pitchFamily="34" charset="0"/>
              </a:rPr>
              <a:t>David</a:t>
            </a:r>
            <a:r>
              <a:rPr lang="en-US" sz="2500" dirty="0">
                <a:latin typeface="Arial Narrow" panose="020B0606020202030204" pitchFamily="34" charset="0"/>
              </a:rPr>
              <a:t> (2 Sam 5:4; 1 Kgs 2:11; 1 </a:t>
            </a:r>
            <a:r>
              <a:rPr lang="en-US" sz="2500" dirty="0" err="1">
                <a:latin typeface="Arial Narrow" panose="020B0606020202030204" pitchFamily="34" charset="0"/>
              </a:rPr>
              <a:t>Chron</a:t>
            </a:r>
            <a:r>
              <a:rPr lang="en-US" sz="2500" dirty="0">
                <a:latin typeface="Arial Narrow" panose="020B0606020202030204" pitchFamily="34" charset="0"/>
              </a:rPr>
              <a:t> 29:27)</a:t>
            </a:r>
            <a:r>
              <a:rPr lang="en-US" sz="2900" dirty="0">
                <a:latin typeface="Arial Narrow" panose="020B0606020202030204" pitchFamily="34" charset="0"/>
              </a:rPr>
              <a:t>, </a:t>
            </a:r>
            <a:r>
              <a:rPr lang="en-US" sz="2900" b="1" dirty="0">
                <a:latin typeface="Arial Narrow" panose="020B0606020202030204" pitchFamily="34" charset="0"/>
              </a:rPr>
              <a:t>Solomon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(1 Kgs 11:42; 2 </a:t>
            </a:r>
            <a:r>
              <a:rPr lang="en-US" sz="2500" dirty="0" err="1">
                <a:latin typeface="Arial Narrow" panose="020B0606020202030204" pitchFamily="34" charset="0"/>
              </a:rPr>
              <a:t>Chron</a:t>
            </a:r>
            <a:r>
              <a:rPr lang="en-US" sz="2500" dirty="0">
                <a:latin typeface="Arial Narrow" panose="020B0606020202030204" pitchFamily="34" charset="0"/>
              </a:rPr>
              <a:t> 9:30)</a:t>
            </a:r>
            <a:r>
              <a:rPr lang="en-US" sz="2900" dirty="0">
                <a:latin typeface="Arial Narrow" panose="020B0606020202030204" pitchFamily="34" charset="0"/>
              </a:rPr>
              <a:t>, </a:t>
            </a:r>
            <a:r>
              <a:rPr lang="en-US" sz="2900" b="1" dirty="0">
                <a:latin typeface="Arial Narrow" panose="020B0606020202030204" pitchFamily="34" charset="0"/>
              </a:rPr>
              <a:t>Jehoash</a:t>
            </a:r>
            <a:r>
              <a:rPr lang="en-US" sz="2900" dirty="0">
                <a:latin typeface="Arial Narrow" panose="020B0606020202030204" pitchFamily="34" charset="0"/>
              </a:rPr>
              <a:t> </a:t>
            </a:r>
            <a:r>
              <a:rPr lang="en-US" sz="2500" dirty="0">
                <a:latin typeface="Arial Narrow" panose="020B0606020202030204" pitchFamily="34" charset="0"/>
              </a:rPr>
              <a:t>(2 Kgs 12:1; aka </a:t>
            </a:r>
            <a:r>
              <a:rPr lang="en-US" sz="2500" dirty="0" err="1">
                <a:latin typeface="Arial Narrow" panose="020B0606020202030204" pitchFamily="34" charset="0"/>
              </a:rPr>
              <a:t>Joash</a:t>
            </a:r>
            <a:r>
              <a:rPr lang="en-US" sz="2500" dirty="0">
                <a:latin typeface="Arial Narrow" panose="020B0606020202030204" pitchFamily="34" charset="0"/>
              </a:rPr>
              <a:t>, 2 </a:t>
            </a:r>
            <a:r>
              <a:rPr lang="en-US" sz="2500" dirty="0" err="1">
                <a:latin typeface="Arial Narrow" panose="020B0606020202030204" pitchFamily="34" charset="0"/>
              </a:rPr>
              <a:t>Chron</a:t>
            </a:r>
            <a:r>
              <a:rPr lang="en-US" sz="2500" dirty="0">
                <a:latin typeface="Arial Narrow" panose="020B0606020202030204" pitchFamily="34" charset="0"/>
              </a:rPr>
              <a:t> 24:1)</a:t>
            </a:r>
            <a:r>
              <a:rPr lang="en-US" sz="2900" dirty="0">
                <a:latin typeface="Arial Narrow" panose="020B0606020202030204" pitchFamily="34" charset="0"/>
              </a:rPr>
              <a:t>.</a:t>
            </a:r>
          </a:p>
          <a:p>
            <a:pPr marL="285750" lvl="1" indent="-217488">
              <a:lnSpc>
                <a:spcPct val="120000"/>
              </a:lnSpc>
              <a:spcBef>
                <a:spcPts val="1200"/>
              </a:spcBef>
            </a:pPr>
            <a:r>
              <a:rPr lang="en-US" sz="2900" dirty="0">
                <a:latin typeface="Arial Narrow" panose="020B0606020202030204" pitchFamily="34" charset="0"/>
              </a:rPr>
              <a:t>Forty years is an especially prominent time period in the </a:t>
            </a:r>
            <a:r>
              <a:rPr lang="en-US" sz="2900" b="1" dirty="0">
                <a:latin typeface="Arial Narrow" panose="020B0606020202030204" pitchFamily="34" charset="0"/>
              </a:rPr>
              <a:t>Acts of the Apostles</a:t>
            </a:r>
            <a:r>
              <a:rPr lang="en-US" sz="2900" dirty="0">
                <a:latin typeface="Arial Narrow" panose="020B0606020202030204" pitchFamily="34" charset="0"/>
              </a:rPr>
              <a:t>: </a:t>
            </a:r>
          </a:p>
          <a:p>
            <a:pPr marL="690563" lvl="2">
              <a:lnSpc>
                <a:spcPct val="120000"/>
              </a:lnSpc>
            </a:pPr>
            <a:r>
              <a:rPr lang="en-US" sz="2700" dirty="0">
                <a:latin typeface="Arial Narrow" panose="020B0606020202030204" pitchFamily="34" charset="0"/>
              </a:rPr>
              <a:t>a man healed by Peter and John is said to be "more than </a:t>
            </a:r>
            <a:r>
              <a:rPr lang="en-US" sz="2700" i="1" dirty="0">
                <a:latin typeface="Arial Narrow" panose="020B0606020202030204" pitchFamily="34" charset="0"/>
              </a:rPr>
              <a:t>forty years old</a:t>
            </a:r>
            <a:r>
              <a:rPr lang="en-US" sz="2700" dirty="0">
                <a:latin typeface="Arial Narrow" panose="020B0606020202030204" pitchFamily="34" charset="0"/>
              </a:rPr>
              <a:t>" (Acts 4:22);</a:t>
            </a:r>
          </a:p>
          <a:p>
            <a:pPr marL="690563" lvl="2">
              <a:lnSpc>
                <a:spcPct val="120000"/>
              </a:lnSpc>
            </a:pPr>
            <a:r>
              <a:rPr lang="en-US" sz="2700" dirty="0">
                <a:latin typeface="Arial Narrow" panose="020B0606020202030204" pitchFamily="34" charset="0"/>
              </a:rPr>
              <a:t>Moses was </a:t>
            </a:r>
            <a:r>
              <a:rPr lang="en-US" sz="2700" i="1" dirty="0">
                <a:latin typeface="Arial Narrow" panose="020B0606020202030204" pitchFamily="34" charset="0"/>
              </a:rPr>
              <a:t>forty years old</a:t>
            </a:r>
            <a:r>
              <a:rPr lang="en-US" sz="2700" dirty="0">
                <a:latin typeface="Arial Narrow" panose="020B0606020202030204" pitchFamily="34" charset="0"/>
              </a:rPr>
              <a:t> when he killed the Egyptian (7:23);</a:t>
            </a:r>
          </a:p>
          <a:p>
            <a:pPr marL="690563" lvl="2">
              <a:lnSpc>
                <a:spcPct val="120000"/>
              </a:lnSpc>
            </a:pPr>
            <a:r>
              <a:rPr lang="en-US" sz="2700" dirty="0">
                <a:latin typeface="Arial Narrow" panose="020B0606020202030204" pitchFamily="34" charset="0"/>
              </a:rPr>
              <a:t>Moses' encounter with God in the burning bush takes place </a:t>
            </a:r>
            <a:r>
              <a:rPr lang="en-US" sz="2700" i="1" dirty="0">
                <a:latin typeface="Arial Narrow" panose="020B0606020202030204" pitchFamily="34" charset="0"/>
              </a:rPr>
              <a:t>forty years later</a:t>
            </a:r>
            <a:r>
              <a:rPr lang="en-US" sz="2700" dirty="0">
                <a:latin typeface="Arial Narrow" panose="020B0606020202030204" pitchFamily="34" charset="0"/>
              </a:rPr>
              <a:t> (7:30);</a:t>
            </a:r>
          </a:p>
          <a:p>
            <a:pPr marL="690563" lvl="2">
              <a:lnSpc>
                <a:spcPct val="120000"/>
              </a:lnSpc>
            </a:pPr>
            <a:r>
              <a:rPr lang="en-US" sz="2700" dirty="0">
                <a:latin typeface="Arial Narrow" panose="020B0606020202030204" pitchFamily="34" charset="0"/>
              </a:rPr>
              <a:t>the Israelites spent </a:t>
            </a:r>
            <a:r>
              <a:rPr lang="en-US" sz="2700" i="1" dirty="0">
                <a:latin typeface="Arial Narrow" panose="020B0606020202030204" pitchFamily="34" charset="0"/>
              </a:rPr>
              <a:t>forty years </a:t>
            </a:r>
            <a:r>
              <a:rPr lang="en-US" sz="2700" dirty="0">
                <a:latin typeface="Arial Narrow" panose="020B0606020202030204" pitchFamily="34" charset="0"/>
              </a:rPr>
              <a:t>in the desert (7:36, 42; 13:18);</a:t>
            </a:r>
          </a:p>
          <a:p>
            <a:pPr marL="690563" lvl="2">
              <a:lnSpc>
                <a:spcPct val="120000"/>
              </a:lnSpc>
            </a:pPr>
            <a:r>
              <a:rPr lang="en-US" sz="2700" dirty="0">
                <a:latin typeface="Arial Narrow" panose="020B0606020202030204" pitchFamily="34" charset="0"/>
              </a:rPr>
              <a:t>and King Saul supposedly ruled over Israel for </a:t>
            </a:r>
            <a:r>
              <a:rPr lang="en-US" sz="2700" i="1" dirty="0">
                <a:latin typeface="Arial Narrow" panose="020B0606020202030204" pitchFamily="34" charset="0"/>
              </a:rPr>
              <a:t>forty years </a:t>
            </a:r>
            <a:r>
              <a:rPr lang="en-US" sz="2700" dirty="0">
                <a:latin typeface="Arial Narrow" panose="020B0606020202030204" pitchFamily="34" charset="0"/>
              </a:rPr>
              <a:t>(13:21</a:t>
            </a:r>
            <a:r>
              <a:rPr lang="en-US" sz="2700" dirty="0" smtClean="0">
                <a:latin typeface="Arial Narrow" panose="020B0606020202030204" pitchFamily="34" charset="0"/>
              </a:rPr>
              <a:t>).</a:t>
            </a:r>
            <a:endParaRPr lang="en-US" sz="27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 of “40”?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206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334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First Four Days: </a:t>
            </a:r>
          </a:p>
          <a:p>
            <a:pPr lvl="1"/>
            <a:r>
              <a:rPr lang="en-US" sz="2000" dirty="0" smtClean="0"/>
              <a:t>Ash Wednesday &amp; 3 days “after Ash Wednesday”</a:t>
            </a:r>
          </a:p>
          <a:p>
            <a:pPr lvl="1"/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Five Main Weeks of Lent:</a:t>
            </a:r>
          </a:p>
          <a:p>
            <a:pPr lvl="1"/>
            <a:r>
              <a:rPr lang="en-US" sz="2000" dirty="0" smtClean="0"/>
              <a:t>sequentially numbered: 1, 2, 3, 4, 5</a:t>
            </a:r>
          </a:p>
          <a:p>
            <a:pPr lvl="1"/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Holy Week</a:t>
            </a:r>
            <a:r>
              <a:rPr lang="en-US" sz="2000" dirty="0" smtClean="0"/>
              <a:t>  (only in part)</a:t>
            </a:r>
            <a:r>
              <a:rPr lang="en-US" sz="2800" dirty="0" smtClean="0"/>
              <a:t>:</a:t>
            </a:r>
          </a:p>
          <a:p>
            <a:pPr lvl="1"/>
            <a:r>
              <a:rPr lang="en-US" sz="2000" dirty="0" smtClean="0"/>
              <a:t>Palm/Passion Sunday to Holy Thursday afternoon</a:t>
            </a:r>
          </a:p>
          <a:p>
            <a:pPr lvl="1"/>
            <a:endParaRPr lang="en-US" sz="2000" dirty="0"/>
          </a:p>
          <a:p>
            <a:r>
              <a:rPr lang="en-US" sz="2800" dirty="0" smtClean="0"/>
              <a:t>Note:</a:t>
            </a:r>
          </a:p>
          <a:p>
            <a:pPr lvl="1"/>
            <a:r>
              <a:rPr lang="en-US" sz="2000" dirty="0" smtClean="0"/>
              <a:t>The Easter Triduum is part of “Holy Week,” but not part of “Lent”</a:t>
            </a:r>
          </a:p>
          <a:p>
            <a:pPr lvl="1"/>
            <a:r>
              <a:rPr lang="en-US" sz="2000" dirty="0" smtClean="0"/>
              <a:t>Lent technically </a:t>
            </a:r>
            <a:r>
              <a:rPr lang="en-US" sz="2000" i="1" dirty="0" smtClean="0"/>
              <a:t>ends at </a:t>
            </a:r>
            <a:r>
              <a:rPr lang="en-US" sz="2000" b="1" i="1" dirty="0" smtClean="0"/>
              <a:t>sunset  </a:t>
            </a:r>
            <a:r>
              <a:rPr lang="en-US" sz="2000" dirty="0" smtClean="0"/>
              <a:t>on Holy Thursday</a:t>
            </a: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8153400" cy="990600"/>
          </a:xfrm>
        </p:spPr>
        <p:txBody>
          <a:bodyPr/>
          <a:lstStyle/>
          <a:p>
            <a:pPr algn="l">
              <a:defRPr/>
            </a:pPr>
            <a:r>
              <a:rPr lang="en-US" dirty="0" smtClean="0"/>
              <a:t>Main </a:t>
            </a:r>
            <a:r>
              <a:rPr lang="en-US" dirty="0"/>
              <a:t>Parts of </a:t>
            </a:r>
            <a:r>
              <a:rPr lang="en-US" dirty="0" smtClean="0"/>
              <a:t>Lent</a:t>
            </a:r>
            <a:endParaRPr dirty="0">
              <a:solidFill>
                <a:srgbClr val="002060"/>
              </a:solidFill>
              <a:ea typeface="+mj-ea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"/>
            <a:ext cx="2422647" cy="3102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56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n-US" u="sng" dirty="0" smtClean="0"/>
              <a:t>https://</a:t>
            </a:r>
            <a:r>
              <a:rPr lang="en-US" u="sng" dirty="0"/>
              <a:t>catholic-resources.org/Lectionary</a:t>
            </a:r>
            <a:r>
              <a:rPr lang="en-US" u="sng" dirty="0" smtClean="0"/>
              <a:t>/ </a:t>
            </a:r>
            <a:endParaRPr lang="en-US" u="sng" dirty="0" smtClean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dirty="0"/>
              <a:t>Large section of my </a:t>
            </a:r>
            <a:r>
              <a:rPr lang="en-US" dirty="0" smtClean="0"/>
              <a:t>website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2000" dirty="0" smtClean="0"/>
              <a:t>Explains both pre-Vatican II and post-Vatican II Lectionaries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2000" dirty="0" smtClean="0"/>
              <a:t>Other websites have “Revised Common Lectionary”</a:t>
            </a:r>
            <a:r>
              <a:rPr lang="en-US" sz="1600" i="1" dirty="0" smtClean="0"/>
              <a:t> (mainline Protestants)</a:t>
            </a:r>
            <a:endParaRPr lang="en-US" sz="2000" i="1" dirty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dirty="0" smtClean="0"/>
              <a:t>Charts of Readings for each Liturgical Season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2000" dirty="0" smtClean="0"/>
              <a:t>Advent, </a:t>
            </a:r>
            <a:r>
              <a:rPr lang="en-US" sz="2000" dirty="0" smtClean="0"/>
              <a:t>Christmas, Lent, Easter, Ordinary Time, Saints, Rituals, etc.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2000" dirty="0" smtClean="0"/>
              <a:t>Study the tables either horizontally or vertically.</a:t>
            </a:r>
          </a:p>
          <a:p>
            <a:pPr>
              <a:lnSpc>
                <a:spcPct val="95000"/>
              </a:lnSpc>
            </a:pPr>
            <a:r>
              <a:rPr lang="en-US" dirty="0" smtClean="0"/>
              <a:t>Connections between readings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dirty="0" smtClean="0">
                <a:latin typeface="Arial Narrow" panose="020B0606020202030204" pitchFamily="34" charset="0"/>
              </a:rPr>
              <a:t>Horizontal: </a:t>
            </a:r>
            <a:r>
              <a:rPr lang="en-US" sz="2400" dirty="0" smtClean="0"/>
              <a:t>Connect </a:t>
            </a:r>
            <a:r>
              <a:rPr lang="en-US" sz="2400" dirty="0" smtClean="0"/>
              <a:t>the various readings used on one day.</a:t>
            </a:r>
            <a:endParaRPr lang="en-US" dirty="0" smtClean="0"/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2000" dirty="0" smtClean="0"/>
              <a:t>See the “headings” above each reading in a printed Lectionary</a:t>
            </a:r>
            <a:endParaRPr lang="en-US" dirty="0" smtClean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dirty="0" smtClean="0">
                <a:latin typeface="Arial Narrow" panose="020B0606020202030204" pitchFamily="34" charset="0"/>
              </a:rPr>
              <a:t>Vertical: </a:t>
            </a:r>
            <a:r>
              <a:rPr lang="en-US" sz="2400" dirty="0" smtClean="0"/>
              <a:t>Consider all the readings of one type per season.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n-US" sz="2000" dirty="0" smtClean="0"/>
              <a:t>All the Gospels of </a:t>
            </a:r>
            <a:r>
              <a:rPr lang="en-US" sz="2000" dirty="0" smtClean="0"/>
              <a:t>Advent, </a:t>
            </a:r>
            <a:r>
              <a:rPr lang="en-US" sz="2000" dirty="0" smtClean="0"/>
              <a:t>all the first readings of Easter, etc.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Catholic </a:t>
            </a:r>
            <a:r>
              <a:rPr lang="en-US" i="1" dirty="0" smtClean="0"/>
              <a:t>Lectionary </a:t>
            </a:r>
            <a:r>
              <a:rPr lang="en-US" i="1" dirty="0" smtClean="0"/>
              <a:t>for Mass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4694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Lectionary </a:t>
            </a:r>
            <a:r>
              <a:rPr lang="en-US" altLang="en-US" dirty="0" smtClean="0"/>
              <a:t>Structure: </a:t>
            </a:r>
            <a:r>
              <a:rPr lang="en-US" altLang="en-US" b="1" dirty="0" smtClean="0"/>
              <a:t>Sundays</a:t>
            </a:r>
            <a:endParaRPr lang="en-US" altLang="en-US" b="1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4724400" cy="57150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Three-Year </a:t>
            </a:r>
            <a:r>
              <a:rPr lang="en-US" altLang="en-US" dirty="0" smtClean="0"/>
              <a:t>Cycle:</a:t>
            </a:r>
            <a:endParaRPr lang="en-US" altLang="en-US" dirty="0"/>
          </a:p>
          <a:p>
            <a:pPr marL="990600" lvl="1" indent="-533400" eaLnBrk="1" hangingPunct="1">
              <a:buFontTx/>
              <a:buAutoNum type="alphaUcPeriod"/>
              <a:defRPr/>
            </a:pPr>
            <a:r>
              <a:rPr lang="en-US" altLang="en-US" sz="2000" dirty="0"/>
              <a:t>Matthew (</a:t>
            </a:r>
            <a:r>
              <a:rPr lang="en-US" altLang="en-US" sz="2000" dirty="0" smtClean="0"/>
              <a:t>2020)</a:t>
            </a:r>
            <a:endParaRPr lang="en-US" altLang="en-US" sz="2000" dirty="0"/>
          </a:p>
          <a:p>
            <a:pPr marL="990600" lvl="1" indent="-533400" eaLnBrk="1" hangingPunct="1">
              <a:buFontTx/>
              <a:buAutoNum type="alphaUcPeriod"/>
              <a:defRPr/>
            </a:pPr>
            <a:r>
              <a:rPr lang="en-US" altLang="en-US" sz="2000" b="1" dirty="0"/>
              <a:t>Mark (</a:t>
            </a:r>
            <a:r>
              <a:rPr lang="en-US" altLang="en-US" sz="2000" b="1" dirty="0" smtClean="0"/>
              <a:t>2021)</a:t>
            </a:r>
            <a:endParaRPr lang="en-US" altLang="en-US" sz="2000" b="1" dirty="0"/>
          </a:p>
          <a:p>
            <a:pPr marL="990600" lvl="1" indent="-533400" eaLnBrk="1" hangingPunct="1">
              <a:buFontTx/>
              <a:buAutoNum type="alphaUcPeriod"/>
              <a:defRPr/>
            </a:pPr>
            <a:r>
              <a:rPr lang="en-US" altLang="en-US" sz="2000" dirty="0"/>
              <a:t>Luke (</a:t>
            </a:r>
            <a:r>
              <a:rPr lang="en-US" altLang="en-US" sz="2000" dirty="0" smtClean="0"/>
              <a:t>2022</a:t>
            </a:r>
            <a:r>
              <a:rPr lang="en-US" altLang="en-US" sz="2000" dirty="0" smtClean="0"/>
              <a:t>)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sz="2000" b="1" dirty="0" smtClean="0"/>
              <a:t>Lent &amp; Easter </a:t>
            </a:r>
            <a:r>
              <a:rPr lang="en-US" altLang="en-US" sz="2000" dirty="0" smtClean="0"/>
              <a:t>ABC:  </a:t>
            </a:r>
            <a:r>
              <a:rPr lang="en-US" altLang="en-US" sz="2000" b="1" dirty="0" smtClean="0"/>
              <a:t>JOHN</a:t>
            </a:r>
            <a:endParaRPr lang="en-US" altLang="en-US" sz="2000" b="1" dirty="0" smtClean="0"/>
          </a:p>
          <a:p>
            <a:pPr marL="457200" lvl="1" indent="0" eaLnBrk="1" hangingPunct="1">
              <a:buFontTx/>
              <a:buNone/>
              <a:defRPr/>
            </a:pPr>
            <a:endParaRPr lang="en-US" altLang="en-US" sz="1800" dirty="0"/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Three Main </a:t>
            </a:r>
            <a:r>
              <a:rPr lang="en-US" altLang="en-US" dirty="0" smtClean="0"/>
              <a:t>Readings:</a:t>
            </a:r>
            <a:endParaRPr lang="en-US" altLang="en-US" dirty="0" smtClean="0"/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altLang="en-US" sz="2000" dirty="0" smtClean="0"/>
              <a:t>OT Reading</a:t>
            </a:r>
            <a:br>
              <a:rPr lang="en-US" altLang="en-US" sz="2000" dirty="0" smtClean="0"/>
            </a:br>
            <a:r>
              <a:rPr lang="en-US" altLang="en-US" sz="2000" dirty="0" smtClean="0"/>
              <a:t>+ </a:t>
            </a:r>
            <a:r>
              <a:rPr lang="en-US" altLang="en-US" sz="1600" dirty="0" smtClean="0"/>
              <a:t>Responsorial Psalm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altLang="en-US" sz="2000" dirty="0" smtClean="0"/>
              <a:t>NT Epistles</a:t>
            </a:r>
            <a:br>
              <a:rPr lang="en-US" altLang="en-US" sz="2000" dirty="0" smtClean="0"/>
            </a:br>
            <a:r>
              <a:rPr lang="en-US" altLang="en-US" sz="2000" dirty="0" smtClean="0"/>
              <a:t>+ </a:t>
            </a:r>
            <a:r>
              <a:rPr lang="en-US" altLang="en-US" sz="1600" dirty="0" smtClean="0"/>
              <a:t>Gospel Acclamation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altLang="en-US" sz="2000" dirty="0" smtClean="0"/>
              <a:t>NT </a:t>
            </a:r>
            <a:r>
              <a:rPr lang="en-US" altLang="en-US" sz="2000" dirty="0" smtClean="0"/>
              <a:t>Gospel</a:t>
            </a:r>
          </a:p>
          <a:p>
            <a:pPr marL="57150" indent="0" eaLnBrk="1" hangingPunct="1">
              <a:buNone/>
              <a:defRPr/>
            </a:pPr>
            <a:endParaRPr lang="en-US" altLang="en-US" sz="1800" dirty="0" smtClean="0">
              <a:latin typeface="Arial Narrow" panose="020B0606020202030204" pitchFamily="34" charset="0"/>
            </a:endParaRPr>
          </a:p>
          <a:p>
            <a:pPr marL="57150" indent="0" eaLnBrk="1" hangingPunct="1">
              <a:buNone/>
              <a:defRPr/>
            </a:pPr>
            <a:r>
              <a:rPr lang="en-US" altLang="en-US" sz="2200" dirty="0" smtClean="0">
                <a:latin typeface="Arial Narrow" panose="020B0606020202030204" pitchFamily="34" charset="0"/>
              </a:rPr>
              <a:t>See https://catholic-resources/Lectionary</a:t>
            </a:r>
            <a:endParaRPr lang="en-US" altLang="en-US" sz="2200" dirty="0" smtClean="0">
              <a:latin typeface="Arial Narrow" panose="020B0606020202030204" pitchFamily="34" charset="0"/>
            </a:endParaRPr>
          </a:p>
        </p:txBody>
      </p:sp>
      <p:pic>
        <p:nvPicPr>
          <p:cNvPr id="36868" name="Picture 5" descr="lectionary4m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4343400"/>
            <a:ext cx="33718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143000"/>
            <a:ext cx="1831975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32103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99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Reading:  </a:t>
            </a:r>
            <a:r>
              <a:rPr lang="sv-SE" dirty="0" smtClean="0"/>
              <a:t>Gen 2:7-9; 3:1-7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creation of our first parents, and sin.”</a:t>
            </a:r>
          </a:p>
          <a:p>
            <a:r>
              <a:rPr lang="en-US" sz="2800" i="0" dirty="0" smtClean="0"/>
              <a:t>Responsorial:  </a:t>
            </a:r>
            <a:r>
              <a:rPr lang="en-US" sz="2800" b="1" i="0" dirty="0" smtClean="0"/>
              <a:t>Psalm </a:t>
            </a:r>
            <a:r>
              <a:rPr lang="sv-SE" sz="2800" dirty="0" smtClean="0"/>
              <a:t>51:3-4, 5-6, 12-13, 14+17</a:t>
            </a:r>
            <a:endParaRPr lang="en-US" sz="2800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“Be merciful, O Lord, for we have sinned.”</a:t>
            </a: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Reading:  </a:t>
            </a:r>
            <a:r>
              <a:rPr lang="sv-SE" dirty="0" smtClean="0"/>
              <a:t>Rom 5:12-19,</a:t>
            </a:r>
            <a:r>
              <a:rPr lang="sv-SE" sz="2400" dirty="0" smtClean="0"/>
              <a:t>  or 5:12, 17-19</a:t>
            </a:r>
            <a:endParaRPr lang="sv-SE" sz="2400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“Where sin increased, there grace increased all the more.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</a:p>
          <a:p>
            <a:r>
              <a:rPr lang="sv-SE" sz="2800" i="0" dirty="0" smtClean="0"/>
              <a:t>Verse before the Gospel:  </a:t>
            </a:r>
            <a:r>
              <a:rPr lang="sv-SE" sz="2800" dirty="0" smtClean="0"/>
              <a:t>Matt 4:4b</a:t>
            </a:r>
            <a:endParaRPr lang="sv-SE" sz="2800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“One does not live on bread alone,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but on every word that comes forth from the mouth of God.”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dirty="0" smtClean="0"/>
              <a:t>Gospel: 	Matt 4:1-11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“Jesus fasted for forty days and forty nights and was tempted.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</a:t>
            </a:r>
            <a:r>
              <a:rPr lang="en-US" baseline="30000" dirty="0" smtClean="0">
                <a:solidFill>
                  <a:srgbClr val="002060"/>
                </a:solidFill>
              </a:rPr>
              <a:t>st</a:t>
            </a:r>
            <a:r>
              <a:rPr lang="en-US" dirty="0" smtClean="0">
                <a:solidFill>
                  <a:srgbClr val="002060"/>
                </a:solidFill>
              </a:rPr>
              <a:t> Sunday of Lent – Year A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s://www.servicioskoinonia.org/cerezo/dibujosA/14Cuaresma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044" y="4114800"/>
            <a:ext cx="222995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38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Gen </a:t>
            </a:r>
            <a:r>
              <a:rPr lang="sv-SE" dirty="0"/>
              <a:t>12:1-4a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call of Abraham, the father of God’s people.”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</a:t>
            </a:r>
            <a:r>
              <a:rPr lang="en-US" sz="2800" i="0" dirty="0" smtClean="0"/>
              <a:t>:  </a:t>
            </a:r>
            <a:r>
              <a:rPr lang="en-US" sz="2800" b="1" i="0" dirty="0" smtClean="0"/>
              <a:t>Psalm </a:t>
            </a:r>
            <a:r>
              <a:rPr lang="sv-SE" sz="2800" dirty="0" smtClean="0"/>
              <a:t>33:4-5</a:t>
            </a:r>
            <a:r>
              <a:rPr lang="sv-SE" sz="2800" dirty="0"/>
              <a:t>, 18-19, 20+22 </a:t>
            </a:r>
            <a:endParaRPr lang="en-US" sz="2800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“Lord, let your mercy be on us, as we place our trust in you.”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/>
              <a:t>2 Tim 1:8b-10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“God has saved us and called us to be holy.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i="0" dirty="0" smtClean="0"/>
              <a:t>Verse before the Gospel:  </a:t>
            </a:r>
            <a:r>
              <a:rPr lang="sv-SE" sz="2800" dirty="0" smtClean="0"/>
              <a:t>cf</a:t>
            </a:r>
            <a:r>
              <a:rPr lang="sv-SE" sz="2800" dirty="0"/>
              <a:t>. Matt 17:5</a:t>
            </a:r>
            <a:endParaRPr lang="sv-SE" sz="2800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“From the shining cloud the Father’s voice is heard: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This is my beloved Son, hear him.”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</a:t>
            </a:r>
            <a:r>
              <a:rPr lang="sv-SE" dirty="0"/>
              <a:t>	</a:t>
            </a:r>
            <a:r>
              <a:rPr lang="sv-SE" dirty="0" smtClean="0"/>
              <a:t>Matt 17:1-9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“Jesus’ face shone like the sun.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</a:t>
            </a:r>
            <a:r>
              <a:rPr lang="en-US" baseline="30000" dirty="0" smtClean="0">
                <a:solidFill>
                  <a:srgbClr val="002060"/>
                </a:solidFill>
              </a:rPr>
              <a:t>nd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A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172" y="3886200"/>
            <a:ext cx="2067828" cy="295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74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Exod</a:t>
            </a:r>
            <a:r>
              <a:rPr lang="en-US" dirty="0" smtClean="0"/>
              <a:t> </a:t>
            </a:r>
            <a:r>
              <a:rPr lang="en-US" dirty="0"/>
              <a:t>17:3-7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“Give us water, so that we may drink.”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800" i="0" dirty="0" smtClean="0"/>
              <a:t>Responsorial:  </a:t>
            </a:r>
            <a:r>
              <a:rPr lang="en-US" sz="2800" b="1" i="0" dirty="0" smtClean="0"/>
              <a:t>Psalm </a:t>
            </a:r>
            <a:r>
              <a:rPr lang="en-US" sz="2800" dirty="0" smtClean="0"/>
              <a:t>95:1-2</a:t>
            </a:r>
            <a:r>
              <a:rPr lang="en-US" sz="2800" dirty="0"/>
              <a:t>, 6-7b, 7c-9</a:t>
            </a:r>
            <a:endParaRPr lang="en-US" sz="2800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“If today you hear his voice, harden not your hearts.”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Rom </a:t>
            </a:r>
            <a:r>
              <a:rPr lang="en-US" dirty="0"/>
              <a:t>5:1-2, 5-8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love of God has been poured into our hearts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through the Holy Spirit that has been given to us.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sv-SE" sz="2800" i="0" dirty="0" smtClean="0"/>
              <a:t>Verse before the Gospel:  </a:t>
            </a:r>
            <a:r>
              <a:rPr lang="en-US" sz="2800" dirty="0" smtClean="0"/>
              <a:t>cf</a:t>
            </a:r>
            <a:r>
              <a:rPr lang="en-US" sz="2800" dirty="0"/>
              <a:t>. John 4:42+15 </a:t>
            </a:r>
            <a:endParaRPr lang="sv-SE" sz="2800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“Lord, you are truly the savior of the world;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give me living water, that I may never thirst again.”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sv-SE" i="0" dirty="0" smtClean="0"/>
              <a:t>Gospel: </a:t>
            </a:r>
            <a:r>
              <a:rPr lang="en-US" dirty="0"/>
              <a:t>	</a:t>
            </a:r>
            <a:r>
              <a:rPr lang="en-US" dirty="0" smtClean="0"/>
              <a:t>John 4:5-42</a:t>
            </a:r>
            <a:r>
              <a:rPr lang="en-US" sz="2400" dirty="0" smtClean="0"/>
              <a:t>,  </a:t>
            </a:r>
            <a:br>
              <a:rPr lang="en-US" sz="2400" dirty="0" smtClean="0"/>
            </a:br>
            <a:r>
              <a:rPr lang="en-US" sz="2400" dirty="0" smtClean="0"/>
              <a:t>or 4:5-15</a:t>
            </a:r>
            <a:r>
              <a:rPr lang="en-US" sz="2400" dirty="0"/>
              <a:t>, 19b-26, 39a, 40-42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water that I shall give will become a spring of eternal life.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3</a:t>
            </a:r>
            <a:r>
              <a:rPr lang="en-US" baseline="30000" dirty="0" smtClean="0">
                <a:solidFill>
                  <a:srgbClr val="002060"/>
                </a:solidFill>
              </a:rPr>
              <a:t>rd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A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122" name="Picture 2" descr="https://www.servicioskoinonia.org/cerezo/dibujosA/16Cuaresma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504" y="3886200"/>
            <a:ext cx="1878496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72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1 </a:t>
            </a:r>
            <a:r>
              <a:rPr lang="en-US" dirty="0"/>
              <a:t>Sam 16:1b, 6-7, 10-13a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“David is anointed as king of Israel.”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 </a:t>
            </a:r>
            <a:r>
              <a:rPr lang="en-US" sz="2800" dirty="0"/>
              <a:t>23:1-3a</a:t>
            </a:r>
            <a:r>
              <a:rPr lang="en-US" sz="2800" dirty="0"/>
              <a:t>, 3b-4, 5, 6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Lord is my shepherd; there is nothing I shall want.”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Eph</a:t>
            </a:r>
            <a:r>
              <a:rPr lang="en-US" dirty="0" smtClean="0"/>
              <a:t> </a:t>
            </a:r>
            <a:r>
              <a:rPr lang="en-US" dirty="0"/>
              <a:t>5:8-14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“Arise from the dead, and Christ will give you light.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John </a:t>
            </a:r>
            <a:r>
              <a:rPr lang="en-US" sz="2800" dirty="0"/>
              <a:t>8:12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am the light of the world, says the Lord;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whoever follows me will have the light of life.”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</a:t>
            </a:r>
            <a:r>
              <a:rPr lang="en-US" dirty="0"/>
              <a:t>	</a:t>
            </a:r>
            <a:r>
              <a:rPr lang="en-US" dirty="0" smtClean="0"/>
              <a:t>John 9:1-41,  </a:t>
            </a:r>
            <a:br>
              <a:rPr lang="en-US" dirty="0" smtClean="0"/>
            </a:br>
            <a:r>
              <a:rPr lang="en-US" sz="2400" dirty="0" smtClean="0"/>
              <a:t>or 9:1</a:t>
            </a:r>
            <a:r>
              <a:rPr lang="en-US" sz="2400" dirty="0"/>
              <a:t>, 6-9, 13-17, 34-38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man who was blind went off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and washed himself and came back able to see.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A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23" y="3048000"/>
            <a:ext cx="2393018" cy="381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3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Ezek</a:t>
            </a:r>
            <a:r>
              <a:rPr lang="en-US" dirty="0" smtClean="0"/>
              <a:t> </a:t>
            </a:r>
            <a:r>
              <a:rPr lang="en-US" dirty="0"/>
              <a:t>37:12-14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will put my spirit in you that you may live.”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en-US" sz="2800" dirty="0" smtClean="0"/>
              <a:t> </a:t>
            </a:r>
            <a:r>
              <a:rPr lang="en-US" sz="2800" dirty="0"/>
              <a:t>130:1-2, 3-4, 5-6, 7-8</a:t>
            </a:r>
            <a:endParaRPr lang="en-US" sz="2800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“With the Lord there is mercy </a:t>
            </a:r>
            <a:r>
              <a:rPr lang="en-US" sz="2000" dirty="0" smtClean="0">
                <a:latin typeface="Arial Narrow" panose="020B0606020202030204" pitchFamily="34" charset="0"/>
              </a:rPr>
              <a:t>and fullness of redemption.</a:t>
            </a:r>
            <a:r>
              <a:rPr lang="en-US" sz="2000" i="0" dirty="0" smtClean="0">
                <a:latin typeface="Arial Narrow" panose="020B0606020202030204" pitchFamily="34" charset="0"/>
              </a:rPr>
              <a:t>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Rom </a:t>
            </a:r>
            <a:r>
              <a:rPr lang="en-US" dirty="0"/>
              <a:t>8:8-11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Spirit of the One who raised Jesus from the dead dwells in you.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John </a:t>
            </a:r>
            <a:r>
              <a:rPr lang="en-US" sz="2800" dirty="0"/>
              <a:t>11:25a+26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am the resurrection and the life, says the Lord;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whoever believes in me, even if he dies, will never die.”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en-US" dirty="0" smtClean="0"/>
              <a:t>John 11:1-45,</a:t>
            </a:r>
            <a:r>
              <a:rPr lang="en-US" sz="2400" dirty="0" smtClean="0"/>
              <a:t>  </a:t>
            </a:r>
            <a:br>
              <a:rPr lang="en-US" sz="2400" dirty="0" smtClean="0"/>
            </a:br>
            <a:r>
              <a:rPr lang="en-US" sz="2400" dirty="0" smtClean="0"/>
              <a:t>or 11:3-7</a:t>
            </a:r>
            <a:r>
              <a:rPr lang="en-US" sz="2400" dirty="0"/>
              <a:t>, 17, 20-27, 33b-45</a:t>
            </a:r>
            <a:endParaRPr lang="sv-SE" b="1" i="0" dirty="0" smtClean="0"/>
          </a:p>
          <a:p>
            <a:pPr lvl="1"/>
            <a:r>
              <a:rPr lang="en-US" sz="2000" dirty="0" smtClean="0">
                <a:latin typeface="Arial Narrow" panose="020B0606020202030204" pitchFamily="34" charset="0"/>
              </a:rPr>
              <a:t>“</a:t>
            </a:r>
            <a:r>
              <a:rPr lang="en-US" sz="2000" dirty="0">
                <a:latin typeface="Arial Narrow" panose="020B0606020202030204" pitchFamily="34" charset="0"/>
              </a:rPr>
              <a:t>I am the resurrection and the </a:t>
            </a:r>
            <a:r>
              <a:rPr lang="en-US" sz="2000" dirty="0" smtClean="0">
                <a:latin typeface="Arial Narrow" panose="020B0606020202030204" pitchFamily="34" charset="0"/>
              </a:rPr>
              <a:t>life.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5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A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904304"/>
            <a:ext cx="1821365" cy="295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22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Gen </a:t>
            </a:r>
            <a:r>
              <a:rPr lang="sv-SE" dirty="0"/>
              <a:t>9:8-15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“God’s covenant with Noah when he was delivered from the flood.”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sv-SE" sz="2800" dirty="0" smtClean="0"/>
              <a:t> </a:t>
            </a:r>
            <a:r>
              <a:rPr lang="sv-SE" sz="2800" dirty="0"/>
              <a:t>25:4-5, 6-7, 8-9 </a:t>
            </a:r>
            <a:endParaRPr lang="en-US" sz="2800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“Your ways, O Lord, are love and truth to those who keep your covenant.”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1 </a:t>
            </a:r>
            <a:r>
              <a:rPr lang="sv-SE" dirty="0"/>
              <a:t>Pet 3:18-22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water of the flood prefigured baptism, which saves you now.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i="0" dirty="0" smtClean="0"/>
              <a:t>Verse before the Gospel:  </a:t>
            </a:r>
            <a:r>
              <a:rPr lang="sv-SE" sz="2800" dirty="0" smtClean="0"/>
              <a:t>Matt </a:t>
            </a:r>
            <a:r>
              <a:rPr lang="sv-SE" sz="2800" dirty="0"/>
              <a:t>4:4b </a:t>
            </a:r>
            <a:endParaRPr lang="sv-SE" sz="2800" i="0" dirty="0" smtClean="0"/>
          </a:p>
          <a:p>
            <a:pPr lvl="1"/>
            <a:r>
              <a:rPr lang="en-US" sz="2000" dirty="0" smtClean="0">
                <a:latin typeface="Arial Narrow" panose="020B0606020202030204" pitchFamily="34" charset="0"/>
              </a:rPr>
              <a:t>“One </a:t>
            </a:r>
            <a:r>
              <a:rPr lang="en-US" sz="2000" dirty="0">
                <a:latin typeface="Arial Narrow" panose="020B0606020202030204" pitchFamily="34" charset="0"/>
              </a:rPr>
              <a:t>does not live on </a:t>
            </a:r>
            <a:r>
              <a:rPr lang="en-US" sz="2000" dirty="0" smtClean="0">
                <a:latin typeface="Arial Narrow" panose="020B0606020202030204" pitchFamily="34" charset="0"/>
              </a:rPr>
              <a:t>bread </a:t>
            </a:r>
            <a:r>
              <a:rPr lang="en-US" sz="2000" dirty="0">
                <a:latin typeface="Arial Narrow" panose="020B0606020202030204" pitchFamily="34" charset="0"/>
              </a:rPr>
              <a:t>alone, 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on every word that comes forth from the mouth of God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  <a:r>
              <a:rPr lang="en-US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Mark 1:12-15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“Jesus was tempted by Satan,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and the angels ministered to him.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</a:t>
            </a:r>
            <a:r>
              <a:rPr lang="en-US" baseline="30000" dirty="0" smtClean="0">
                <a:solidFill>
                  <a:srgbClr val="002060"/>
                </a:solidFill>
              </a:rPr>
              <a:t>st</a:t>
            </a:r>
            <a:r>
              <a:rPr lang="en-US" dirty="0" smtClean="0">
                <a:solidFill>
                  <a:srgbClr val="002060"/>
                </a:solidFill>
              </a:rPr>
              <a:t> Sunday 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223" y="4495800"/>
            <a:ext cx="218818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09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Gen </a:t>
            </a:r>
            <a:r>
              <a:rPr lang="sv-SE" dirty="0"/>
              <a:t>22:1-2, 9a, 10-13, 15-18 </a:t>
            </a:r>
            <a:endParaRPr lang="sv-SE" b="1" i="0" dirty="0" smtClean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“The </a:t>
            </a:r>
            <a:r>
              <a:rPr lang="en-US" sz="2000" dirty="0" smtClean="0">
                <a:latin typeface="Arial Narrow" panose="020B0606020202030204" pitchFamily="34" charset="0"/>
              </a:rPr>
              <a:t>sacrifice of </a:t>
            </a:r>
            <a:r>
              <a:rPr lang="en-US" sz="2000" dirty="0">
                <a:latin typeface="Arial Narrow" panose="020B0606020202030204" pitchFamily="34" charset="0"/>
              </a:rPr>
              <a:t>Abraham, </a:t>
            </a:r>
            <a:r>
              <a:rPr lang="en-US" sz="2000" dirty="0" smtClean="0">
                <a:latin typeface="Arial Narrow" panose="020B0606020202030204" pitchFamily="34" charset="0"/>
              </a:rPr>
              <a:t>our father in faith.”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</a:t>
            </a:r>
            <a:r>
              <a:rPr lang="sv-SE" sz="2800" dirty="0" smtClean="0"/>
              <a:t> </a:t>
            </a:r>
            <a:r>
              <a:rPr lang="sv-SE" sz="2800" dirty="0"/>
              <a:t>116:10+15, 16-17, 18-19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will walk before the Lord, in the land of the living.”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Rom </a:t>
            </a:r>
            <a:r>
              <a:rPr lang="sv-SE" dirty="0"/>
              <a:t>8:31b-34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“God did not spare his own Son.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cf</a:t>
            </a:r>
            <a:r>
              <a:rPr lang="sv-SE" sz="2800" dirty="0"/>
              <a:t>. </a:t>
            </a:r>
            <a:r>
              <a:rPr lang="sv-SE" sz="2800" dirty="0"/>
              <a:t>Matt 17:5 </a:t>
            </a:r>
            <a:endParaRPr lang="sv-SE" sz="2800" dirty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“From the shining cloud the Father’s voice is heard: </a:t>
            </a:r>
            <a:r>
              <a:rPr lang="en-US" sz="2000" dirty="0" smtClean="0">
                <a:latin typeface="Arial Narrow" panose="020B0606020202030204" pitchFamily="34" charset="0"/>
              </a:rPr>
              <a:t/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This </a:t>
            </a:r>
            <a:r>
              <a:rPr lang="en-US" sz="2000" dirty="0">
                <a:latin typeface="Arial Narrow" panose="020B0606020202030204" pitchFamily="34" charset="0"/>
              </a:rPr>
              <a:t>is my beloved Son, hear him</a:t>
            </a:r>
            <a:r>
              <a:rPr lang="en-US" sz="2000" dirty="0" smtClean="0">
                <a:latin typeface="Arial Narrow" panose="020B0606020202030204" pitchFamily="34" charset="0"/>
              </a:rPr>
              <a:t>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Mark 9:2-10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“This is my beloved Son.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</a:t>
            </a:r>
            <a:r>
              <a:rPr lang="en-US" baseline="30000" dirty="0" smtClean="0">
                <a:solidFill>
                  <a:srgbClr val="002060"/>
                </a:solidFill>
              </a:rPr>
              <a:t>nd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218" name="Picture 2" descr="https://www.servicioskoinonia.org/cerezo/dibujosB/20cuaresmaB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22833"/>
            <a:ext cx="2514600" cy="343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47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Exod</a:t>
            </a:r>
            <a:r>
              <a:rPr lang="en-US" dirty="0" smtClean="0"/>
              <a:t> 20:1-17</a:t>
            </a:r>
            <a:r>
              <a:rPr lang="en-US" sz="2400" dirty="0" smtClean="0"/>
              <a:t>,  or </a:t>
            </a:r>
            <a:r>
              <a:rPr lang="en-US" sz="2400" dirty="0"/>
              <a:t>20:1-3, 7-8, 12-17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law was given through Moses.”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 </a:t>
            </a:r>
            <a:r>
              <a:rPr lang="en-US" sz="2800" dirty="0"/>
              <a:t>19:8</a:t>
            </a:r>
            <a:r>
              <a:rPr lang="en-US" sz="2800" dirty="0"/>
              <a:t>, 9, 10, 11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“Lord, you have the words of everlasting life.”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1 </a:t>
            </a:r>
            <a:r>
              <a:rPr lang="en-US" dirty="0" err="1"/>
              <a:t>Cor</a:t>
            </a:r>
            <a:r>
              <a:rPr lang="en-US" dirty="0"/>
              <a:t> 1:22-25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“We proclaim Christ crucified, a stumbling block to many,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but to those who are called, the wisdom of God.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</a:t>
            </a:r>
            <a:r>
              <a:rPr lang="sv-SE" sz="2800" dirty="0" smtClean="0"/>
              <a:t>:  </a:t>
            </a:r>
            <a:r>
              <a:rPr lang="en-US" sz="2800" dirty="0"/>
              <a:t>John 3:16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“God so loved the world that he gave his only Son,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so that everyone who believes in him might have eternal life.”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</a:t>
            </a:r>
            <a:r>
              <a:rPr lang="en-US" dirty="0"/>
              <a:t>	</a:t>
            </a:r>
            <a:r>
              <a:rPr lang="en-US" dirty="0" smtClean="0"/>
              <a:t>John 2:13-25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“Destroy this temple, and in three days I will raise it up.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3</a:t>
            </a:r>
            <a:r>
              <a:rPr lang="en-US" baseline="30000" dirty="0" smtClean="0">
                <a:solidFill>
                  <a:srgbClr val="002060"/>
                </a:solidFill>
              </a:rPr>
              <a:t>rd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42" name="Picture 2" descr="https://www.servicioskoinonia.org/cerezo/dibujosB/21cuaresma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063" y="3657600"/>
            <a:ext cx="208093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95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2 </a:t>
            </a:r>
            <a:r>
              <a:rPr lang="en-US" dirty="0" err="1"/>
              <a:t>Chr</a:t>
            </a:r>
            <a:r>
              <a:rPr lang="en-US" dirty="0"/>
              <a:t> 36:14-16, 19-23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wrath and the mercy of the Lord are revealed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in the exile and liberation of his people.”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en-US" sz="2800" dirty="0" smtClean="0"/>
              <a:t> </a:t>
            </a:r>
            <a:r>
              <a:rPr lang="en-US" sz="2800" dirty="0"/>
              <a:t>137:1-2, 3, 4-5, 6 </a:t>
            </a:r>
            <a:endParaRPr lang="en-US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“Let my tongue be silenced, if I ever forget you.”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Eph</a:t>
            </a:r>
            <a:r>
              <a:rPr lang="en-US" dirty="0" smtClean="0"/>
              <a:t> </a:t>
            </a:r>
            <a:r>
              <a:rPr lang="en-US" dirty="0"/>
              <a:t>2:4-10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“Though dead in your transgressions,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by grace you have been saved.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John </a:t>
            </a:r>
            <a:r>
              <a:rPr lang="en-US" sz="2800" dirty="0"/>
              <a:t>3:16 </a:t>
            </a:r>
            <a:endParaRPr lang="sv-SE" sz="2800" dirty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“God so loved the world that he gave his only Son,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so that everyone who believes in him </a:t>
            </a:r>
            <a:r>
              <a:rPr lang="en-US" sz="2000" dirty="0" smtClean="0">
                <a:latin typeface="Arial Narrow" panose="020B0606020202030204" pitchFamily="34" charset="0"/>
              </a:rPr>
              <a:t>might </a:t>
            </a:r>
            <a:r>
              <a:rPr lang="en-US" sz="2000" dirty="0">
                <a:latin typeface="Arial Narrow" panose="020B0606020202030204" pitchFamily="34" charset="0"/>
              </a:rPr>
              <a:t>have eternal life</a:t>
            </a:r>
            <a:r>
              <a:rPr lang="en-US" sz="2000" dirty="0" smtClean="0">
                <a:latin typeface="Arial Narrow" panose="020B0606020202030204" pitchFamily="34" charset="0"/>
              </a:rPr>
              <a:t>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i="0" dirty="0" smtClean="0"/>
              <a:t>Gospel:  </a:t>
            </a:r>
            <a:r>
              <a:rPr lang="en-US" dirty="0" smtClean="0"/>
              <a:t>John 3:14-21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“God sent his Son so that the world might be saved through him.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1266" name="Picture 2" descr="https://www.servicioskoinonia.org/cerezo/dibujosB/22cuaresmaB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823" y="3962401"/>
            <a:ext cx="1897178" cy="291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4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/>
              <a:t>31:31-34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will make a new covenant and remember their sin no more.”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en-US" sz="2800" dirty="0" smtClean="0"/>
              <a:t> </a:t>
            </a:r>
            <a:r>
              <a:rPr lang="en-US" sz="2800" dirty="0"/>
              <a:t>51:3-4, 12-13, 14-15 </a:t>
            </a:r>
            <a:endParaRPr lang="en-US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“Create a clean heart in me, O God.”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/>
              <a:t>Heb</a:t>
            </a:r>
            <a:r>
              <a:rPr lang="en-US" dirty="0"/>
              <a:t> 5:7-9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“Christ learned obedience and became the source of eternal salvation.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John </a:t>
            </a:r>
            <a:r>
              <a:rPr lang="en-US" sz="2800" dirty="0"/>
              <a:t>12:26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“Whoever serves me must follow me, says the Lord;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and where I am, there also will my servant be.”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en-US" dirty="0" smtClean="0"/>
              <a:t>John 12:20-33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“If a grain of wheat falls to the ground and dies,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it produces much fruit.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5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75" y="4038600"/>
            <a:ext cx="2351287" cy="278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87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Deut </a:t>
            </a:r>
            <a:r>
              <a:rPr lang="sv-SE" dirty="0"/>
              <a:t>26:4-10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confession of faith of the chosen people.”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</a:t>
            </a:r>
            <a:r>
              <a:rPr lang="sv-SE" sz="2800" dirty="0" smtClean="0"/>
              <a:t> </a:t>
            </a:r>
            <a:r>
              <a:rPr lang="sv-SE" sz="2800" dirty="0"/>
              <a:t>91:1-2, 10-11, 12-13, 14-15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“Be with me, Lord, when I am in trouble.”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Rom </a:t>
            </a:r>
            <a:r>
              <a:rPr lang="sv-SE" dirty="0"/>
              <a:t>10:8-13 </a:t>
            </a:r>
            <a:endParaRPr lang="sv-SE" b="1" i="0" dirty="0" smtClean="0"/>
          </a:p>
          <a:p>
            <a:pPr lvl="1"/>
            <a:r>
              <a:rPr lang="en-US" sz="2000" dirty="0" smtClean="0">
                <a:latin typeface="Arial Narrow" panose="020B0606020202030204" pitchFamily="34" charset="0"/>
              </a:rPr>
              <a:t>“</a:t>
            </a:r>
            <a:r>
              <a:rPr lang="en-US" sz="2000" dirty="0">
                <a:latin typeface="Arial Narrow" panose="020B0606020202030204" pitchFamily="34" charset="0"/>
              </a:rPr>
              <a:t>The confession of faith of </a:t>
            </a:r>
            <a:r>
              <a:rPr lang="en-US" sz="2000" dirty="0" smtClean="0">
                <a:latin typeface="Arial Narrow" panose="020B0606020202030204" pitchFamily="34" charset="0"/>
              </a:rPr>
              <a:t>all believers in Christ.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Matt </a:t>
            </a:r>
            <a:r>
              <a:rPr lang="sv-SE" sz="2800" dirty="0"/>
              <a:t>4:4b </a:t>
            </a:r>
            <a:endParaRPr lang="sv-SE" sz="2800" dirty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“One does not live on bread alone, 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on every word that comes forth from the mouth of God.”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Luke 4:1-13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“Jesus was led by the Spirit into the desert and was tempted.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</a:t>
            </a:r>
            <a:r>
              <a:rPr lang="en-US" baseline="30000" dirty="0" smtClean="0">
                <a:solidFill>
                  <a:srgbClr val="002060"/>
                </a:solidFill>
              </a:rPr>
              <a:t>st</a:t>
            </a:r>
            <a:r>
              <a:rPr lang="en-US" dirty="0" smtClean="0">
                <a:solidFill>
                  <a:srgbClr val="002060"/>
                </a:solidFill>
              </a:rPr>
              <a:t> Sunday 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3314" name="Picture 2" descr="https://www.servicioskoinonia.org/cerezo/dibujosC/17cuaresma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453703"/>
            <a:ext cx="2271132" cy="340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0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Gen </a:t>
            </a:r>
            <a:r>
              <a:rPr lang="en-US" dirty="0"/>
              <a:t>15:5-12, 17-18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“God made a covenant with Abraham, his faithful servant.”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en-US" sz="2800" dirty="0"/>
              <a:t>Responsorial</a:t>
            </a:r>
            <a:r>
              <a:rPr lang="en-US" sz="2800" dirty="0" smtClean="0"/>
              <a:t>:  </a:t>
            </a:r>
            <a:r>
              <a:rPr lang="en-US" sz="2800" dirty="0"/>
              <a:t>Psalm </a:t>
            </a:r>
            <a:r>
              <a:rPr lang="en-US" sz="2800" dirty="0"/>
              <a:t>27:1, 7-8a, 8b-9, 13-14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Lord is my light and my salvation.”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Phil 3:17–4:1,</a:t>
            </a:r>
            <a:r>
              <a:rPr lang="en-US" sz="2400" dirty="0" smtClean="0"/>
              <a:t>  or </a:t>
            </a:r>
            <a:r>
              <a:rPr lang="en-US" sz="2400" dirty="0"/>
              <a:t>3:20–4:1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“Christ will change our lowly body to conform with his glorified body.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cf</a:t>
            </a:r>
            <a:r>
              <a:rPr lang="en-US" sz="2800" dirty="0"/>
              <a:t>. </a:t>
            </a:r>
            <a:r>
              <a:rPr lang="en-US" sz="2800" dirty="0"/>
              <a:t>Matt 17:5 </a:t>
            </a:r>
            <a:endParaRPr lang="sv-SE" sz="2800" dirty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“From the shining cloud the Father’s voice is heard: </a:t>
            </a:r>
            <a:r>
              <a:rPr lang="en-US" sz="2000" dirty="0" smtClean="0">
                <a:latin typeface="Arial Narrow" panose="020B0606020202030204" pitchFamily="34" charset="0"/>
              </a:rPr>
              <a:t/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This </a:t>
            </a:r>
            <a:r>
              <a:rPr lang="en-US" sz="2000" dirty="0">
                <a:latin typeface="Arial Narrow" panose="020B0606020202030204" pitchFamily="34" charset="0"/>
              </a:rPr>
              <a:t>is my beloved Son, hear him</a:t>
            </a:r>
            <a:r>
              <a:rPr lang="en-US" sz="2000" dirty="0" smtClean="0">
                <a:latin typeface="Arial Narrow" panose="020B0606020202030204" pitchFamily="34" charset="0"/>
              </a:rPr>
              <a:t>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en-US" dirty="0" smtClean="0"/>
              <a:t>Luke 9:28b-36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“While he was praying his face changed in appearance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and his clothing became dazzling white.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</a:t>
            </a:r>
            <a:r>
              <a:rPr lang="en-US" baseline="30000" dirty="0" smtClean="0">
                <a:solidFill>
                  <a:srgbClr val="002060"/>
                </a:solidFill>
              </a:rPr>
              <a:t>nd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561" y="3733800"/>
            <a:ext cx="23354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09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Exod </a:t>
            </a:r>
            <a:r>
              <a:rPr lang="sv-SE" dirty="0"/>
              <a:t>3:1-8a, 13-15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 ‘I AM’ sent me to you.”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</a:t>
            </a:r>
            <a:r>
              <a:rPr lang="sv-SE" sz="2800" dirty="0" smtClean="0"/>
              <a:t> </a:t>
            </a:r>
            <a:r>
              <a:rPr lang="sv-SE" sz="2800" dirty="0"/>
              <a:t>103:1-2, 3-4, 6-7, 8+11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Lord is kind and merciful.”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1 </a:t>
            </a:r>
            <a:r>
              <a:rPr lang="sv-SE" dirty="0"/>
              <a:t>Cor 10:1-6, 10-12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life of the people with Moses in the desert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was written down as a warning to us.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Matt </a:t>
            </a:r>
            <a:r>
              <a:rPr lang="sv-SE" sz="2800" dirty="0"/>
              <a:t>4:17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“Repent, says the Lord; the kingdom of heaven is at hand.”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Luke 13:1-9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“If you do not repent, you will all perish as they did.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3</a:t>
            </a:r>
            <a:r>
              <a:rPr lang="en-US" baseline="30000" dirty="0" smtClean="0">
                <a:solidFill>
                  <a:srgbClr val="002060"/>
                </a:solidFill>
              </a:rPr>
              <a:t>rd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5362" name="Picture 2" descr="https://www.servicioskoinonia.org/cerezo/dibujosC/19cuaresma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593284"/>
            <a:ext cx="2362200" cy="326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3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Josh </a:t>
            </a:r>
            <a:r>
              <a:rPr lang="sv-SE" dirty="0"/>
              <a:t>5:9a, 10-12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people of God entered the promised land and there kept the Passover.”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</a:t>
            </a:r>
            <a:r>
              <a:rPr lang="sv-SE" sz="2800" dirty="0" smtClean="0"/>
              <a:t> </a:t>
            </a:r>
            <a:r>
              <a:rPr lang="sv-SE" sz="2800" dirty="0"/>
              <a:t>34:2-3, 4-5, 6-7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“Taste and see the goodness of the Lord.”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2 </a:t>
            </a:r>
            <a:r>
              <a:rPr lang="sv-SE" dirty="0"/>
              <a:t>Cor </a:t>
            </a:r>
            <a:r>
              <a:rPr lang="sv-SE" dirty="0" smtClean="0"/>
              <a:t>5:17-21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“God reconciled us to himself through Christ.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Luke </a:t>
            </a:r>
            <a:r>
              <a:rPr lang="sv-SE" sz="2800" dirty="0"/>
              <a:t>15:18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will get up and go to my Father and shall say to him: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Father, I have sinned against heaven and against you.”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Luke 15:1-3, 11-3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“Your brother was dead and has come to life again.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6386" name="Picture 2" descr="https://www.servicioskoinonia.org/cerezo/dibujosC/20cuaresmaC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95324"/>
            <a:ext cx="2577790" cy="356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89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Isa </a:t>
            </a:r>
            <a:r>
              <a:rPr lang="en-US" dirty="0"/>
              <a:t>43:16-21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“See, I am doing something new and I give my people drink.”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en-US" sz="2800" dirty="0"/>
              <a:t>Responsorial: </a:t>
            </a:r>
            <a:r>
              <a:rPr lang="en-US" sz="2800" dirty="0" smtClean="0"/>
              <a:t> Psalm </a:t>
            </a:r>
            <a:r>
              <a:rPr lang="en-US" sz="2800" dirty="0"/>
              <a:t>126:1-2a, 2b-3, 4-5, 6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Lord has done great things for us; we are filled with joy.”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Phil </a:t>
            </a:r>
            <a:r>
              <a:rPr lang="en-US" dirty="0"/>
              <a:t>3:8-14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“Because of Christ, I consider everything as a loss, being conformed to his death.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</a:t>
            </a:r>
            <a:r>
              <a:rPr lang="sv-SE" sz="2800" dirty="0" smtClean="0"/>
              <a:t>:  </a:t>
            </a:r>
            <a:r>
              <a:rPr lang="en-US" sz="2800" dirty="0"/>
              <a:t>Joel 2:12-13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“Even now, says the Lord, return to me with your whole heart;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for I am gracious and merciful.”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</a:t>
            </a:r>
            <a:r>
              <a:rPr lang="en-US" i="0" dirty="0" smtClean="0"/>
              <a:t>  </a:t>
            </a:r>
            <a:r>
              <a:rPr lang="en-US" dirty="0" smtClean="0"/>
              <a:t>John 8:1-11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“Let the one among you who is without sin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be the first to throw a stone at her.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5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7410" name="Picture 2" descr="https://www.servicioskoinonia.org/cerezo/dibujosC/21cuaresmaC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741" y="3886200"/>
            <a:ext cx="215026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3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18160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Clr>
                <a:srgbClr val="002060"/>
              </a:buClr>
              <a:buNone/>
            </a:pPr>
            <a:r>
              <a:rPr lang="en-US" sz="2800" b="1" dirty="0" smtClean="0"/>
              <a:t>Consider all </a:t>
            </a:r>
            <a:r>
              <a:rPr lang="en-US" sz="2800" b="1" dirty="0" smtClean="0"/>
              <a:t>Lent </a:t>
            </a:r>
            <a:r>
              <a:rPr lang="en-US" sz="2800" b="1" dirty="0" smtClean="0"/>
              <a:t>readings of one type </a:t>
            </a:r>
            <a:r>
              <a:rPr lang="en-US" sz="2800" b="1" dirty="0" smtClean="0"/>
              <a:t>together:</a:t>
            </a:r>
            <a:endParaRPr lang="en-US" sz="2800" b="1" dirty="0" smtClean="0"/>
          </a:p>
          <a:p>
            <a:pPr>
              <a:buClr>
                <a:srgbClr val="002060"/>
              </a:buClr>
            </a:pPr>
            <a:r>
              <a:rPr lang="en-US" sz="2800" dirty="0"/>
              <a:t>All the </a:t>
            </a:r>
            <a:r>
              <a:rPr lang="en-US" sz="2800" b="1" dirty="0"/>
              <a:t>Gospels</a:t>
            </a:r>
            <a:r>
              <a:rPr lang="en-US" sz="2400" dirty="0"/>
              <a:t> </a:t>
            </a:r>
            <a:r>
              <a:rPr lang="en-US" sz="2400" dirty="0" smtClean="0"/>
              <a:t> (</a:t>
            </a:r>
            <a:r>
              <a:rPr lang="en-US" sz="2400" dirty="0"/>
              <a:t>incl. the “Alleluia Verse”)</a:t>
            </a:r>
          </a:p>
          <a:p>
            <a:pPr>
              <a:spcBef>
                <a:spcPts val="1200"/>
              </a:spcBef>
              <a:buClr>
                <a:srgbClr val="002060"/>
              </a:buClr>
            </a:pPr>
            <a:r>
              <a:rPr lang="en-US" sz="2400" dirty="0" smtClean="0"/>
              <a:t>All </a:t>
            </a:r>
            <a:r>
              <a:rPr lang="en-US" sz="2400" dirty="0" smtClean="0"/>
              <a:t>the </a:t>
            </a:r>
            <a:r>
              <a:rPr lang="en-US" sz="2400" b="1" dirty="0" smtClean="0"/>
              <a:t>First Readings </a:t>
            </a:r>
            <a:r>
              <a:rPr lang="en-US" sz="2400" b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smtClean="0"/>
              <a:t>OT Prophets)</a:t>
            </a:r>
            <a:endParaRPr lang="en-US" sz="2400" dirty="0" smtClean="0"/>
          </a:p>
          <a:p>
            <a:pPr>
              <a:spcBef>
                <a:spcPts val="1200"/>
              </a:spcBef>
              <a:buClr>
                <a:srgbClr val="002060"/>
              </a:buClr>
            </a:pPr>
            <a:r>
              <a:rPr lang="en-US" sz="2400" dirty="0" smtClean="0"/>
              <a:t>All the </a:t>
            </a:r>
            <a:r>
              <a:rPr lang="en-US" sz="2400" b="1" dirty="0" smtClean="0"/>
              <a:t>Responsorial </a:t>
            </a:r>
            <a:r>
              <a:rPr lang="en-US" sz="2400" dirty="0" smtClean="0"/>
              <a:t>“Psalms and Canticles”</a:t>
            </a:r>
          </a:p>
          <a:p>
            <a:pPr>
              <a:spcBef>
                <a:spcPts val="1200"/>
              </a:spcBef>
              <a:buClr>
                <a:srgbClr val="002060"/>
              </a:buClr>
            </a:pPr>
            <a:r>
              <a:rPr lang="en-US" sz="2400" dirty="0"/>
              <a:t>All the </a:t>
            </a:r>
            <a:r>
              <a:rPr lang="en-US" sz="2400" b="1" dirty="0"/>
              <a:t>Second Readings </a:t>
            </a:r>
            <a:r>
              <a:rPr lang="en-US" sz="2400" b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/>
              <a:t>NT Epistles)</a:t>
            </a:r>
            <a:endParaRPr lang="en-US" sz="2400" dirty="0"/>
          </a:p>
          <a:p>
            <a:pPr lvl="2">
              <a:spcBef>
                <a:spcPts val="600"/>
              </a:spcBef>
              <a:buClr>
                <a:srgbClr val="002060"/>
              </a:buClr>
            </a:pPr>
            <a:endParaRPr lang="en-US" sz="2000" dirty="0" smtClean="0"/>
          </a:p>
          <a:p>
            <a:pPr marL="0" indent="0">
              <a:buClr>
                <a:srgbClr val="002060"/>
              </a:buClr>
              <a:buNone/>
            </a:pPr>
            <a:r>
              <a:rPr lang="en-US" sz="2800" dirty="0" smtClean="0"/>
              <a:t>This corresponds to using my tables </a:t>
            </a:r>
            <a:r>
              <a:rPr lang="en-US" sz="2800" i="1" dirty="0" smtClean="0"/>
              <a:t>vertically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Another </a:t>
            </a:r>
            <a:r>
              <a:rPr lang="en-US" dirty="0" smtClean="0"/>
              <a:t>Approach:  Seasonal </a:t>
            </a:r>
            <a:r>
              <a:rPr lang="en-US" dirty="0" smtClean="0"/>
              <a:t>Overviews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72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1816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400" dirty="0"/>
              <a:t>The </a:t>
            </a:r>
            <a:r>
              <a:rPr lang="en-US" sz="2400" b="1" dirty="0"/>
              <a:t>Gospel readings </a:t>
            </a:r>
            <a:r>
              <a:rPr lang="en-US" sz="2400" dirty="0"/>
              <a:t>are arranged as </a:t>
            </a:r>
            <a:r>
              <a:rPr lang="en-US" sz="2400" dirty="0" smtClean="0"/>
              <a:t>follows:</a:t>
            </a:r>
            <a:endParaRPr lang="en-US" sz="2400" dirty="0"/>
          </a:p>
          <a:p>
            <a:pPr marL="282575" lvl="1" indent="-273050">
              <a:lnSpc>
                <a:spcPct val="110000"/>
              </a:lnSpc>
              <a:spcBef>
                <a:spcPts val="1200"/>
              </a:spcBef>
            </a:pPr>
            <a:r>
              <a:rPr lang="en-US" sz="2400" dirty="0"/>
              <a:t>The </a:t>
            </a:r>
            <a:r>
              <a:rPr lang="en-US" sz="2400" b="1" dirty="0">
                <a:solidFill>
                  <a:schemeClr val="tx1"/>
                </a:solidFill>
              </a:rPr>
              <a:t>first and second Sundays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i="1" dirty="0"/>
              <a:t>maintain</a:t>
            </a:r>
            <a:r>
              <a:rPr lang="en-US" sz="2400" dirty="0"/>
              <a:t> the accounts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of </a:t>
            </a:r>
            <a:r>
              <a:rPr lang="en-US" sz="2400" dirty="0"/>
              <a:t>the </a:t>
            </a:r>
            <a:r>
              <a:rPr lang="en-US" sz="2400" u="sng" dirty="0"/>
              <a:t>Temptation</a:t>
            </a:r>
            <a:r>
              <a:rPr lang="en-US" sz="2400" dirty="0"/>
              <a:t> and </a:t>
            </a:r>
            <a:r>
              <a:rPr lang="en-US" sz="2400" u="sng" dirty="0"/>
              <a:t>Transfiguration</a:t>
            </a:r>
            <a:r>
              <a:rPr lang="en-US" sz="2400" dirty="0"/>
              <a:t> of the Lord,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with </a:t>
            </a:r>
            <a:r>
              <a:rPr lang="en-US" sz="2400" dirty="0"/>
              <a:t>readings, </a:t>
            </a:r>
            <a:r>
              <a:rPr lang="en-US" sz="2400" i="1" dirty="0"/>
              <a:t>however</a:t>
            </a:r>
            <a:r>
              <a:rPr lang="en-US" sz="2400" dirty="0"/>
              <a:t>, from all three </a:t>
            </a:r>
            <a:r>
              <a:rPr lang="en-US" sz="2400" dirty="0" err="1"/>
              <a:t>Synoptics</a:t>
            </a:r>
            <a:r>
              <a:rPr lang="en-US" sz="2400" dirty="0" smtClean="0"/>
              <a:t>.</a:t>
            </a:r>
            <a:r>
              <a:rPr lang="en-US" sz="1600" dirty="0" smtClean="0"/>
              <a:t>    </a:t>
            </a:r>
            <a:br>
              <a:rPr lang="en-US" sz="1600" dirty="0" smtClean="0"/>
            </a:br>
            <a:r>
              <a:rPr lang="en-US" sz="1600" dirty="0" smtClean="0"/>
              <a:t>[</a:t>
            </a:r>
            <a:r>
              <a:rPr lang="en-US" sz="1600" i="1" dirty="0" smtClean="0"/>
              <a:t>pre-</a:t>
            </a:r>
            <a:r>
              <a:rPr lang="en-US" sz="1600" i="1" dirty="0" err="1" smtClean="0"/>
              <a:t>Vat.II</a:t>
            </a:r>
            <a:r>
              <a:rPr lang="en-US" sz="1600" i="1" dirty="0" smtClean="0"/>
              <a:t>: always Matthew’s versions</a:t>
            </a:r>
            <a:r>
              <a:rPr lang="en-US" sz="1600" dirty="0" smtClean="0"/>
              <a:t>]</a:t>
            </a:r>
            <a:endParaRPr lang="en-US" sz="2400" dirty="0"/>
          </a:p>
          <a:p>
            <a:pPr marL="282575" lvl="1" indent="-273050">
              <a:lnSpc>
                <a:spcPct val="110000"/>
              </a:lnSpc>
              <a:spcBef>
                <a:spcPts val="1200"/>
              </a:spcBef>
            </a:pPr>
            <a:r>
              <a:rPr lang="en-US" sz="2400" dirty="0" smtClean="0"/>
              <a:t>On </a:t>
            </a:r>
            <a:r>
              <a:rPr lang="en-US" sz="2400" b="1" dirty="0"/>
              <a:t>the </a:t>
            </a:r>
            <a:r>
              <a:rPr lang="en-US" sz="2400" b="1" dirty="0">
                <a:solidFill>
                  <a:schemeClr val="tx1"/>
                </a:solidFill>
              </a:rPr>
              <a:t>next three Sundays</a:t>
            </a:r>
            <a:r>
              <a:rPr lang="en-US" sz="2400" dirty="0"/>
              <a:t>, the Gospels about the </a:t>
            </a:r>
            <a:r>
              <a:rPr lang="en-US" sz="2400" u="sng" dirty="0"/>
              <a:t>Samaritan woman</a:t>
            </a:r>
            <a:r>
              <a:rPr lang="en-US" sz="2400" dirty="0"/>
              <a:t>, the </a:t>
            </a:r>
            <a:r>
              <a:rPr lang="en-US" sz="2400" u="sng" dirty="0"/>
              <a:t>man born blind</a:t>
            </a:r>
            <a:r>
              <a:rPr lang="en-US" sz="2400" dirty="0"/>
              <a:t>, and the </a:t>
            </a:r>
            <a:r>
              <a:rPr lang="en-US" sz="2400" u="sng" dirty="0"/>
              <a:t>raising of Lazarus</a:t>
            </a:r>
            <a:r>
              <a:rPr lang="en-US" sz="2400" dirty="0"/>
              <a:t> have been </a:t>
            </a:r>
            <a:r>
              <a:rPr lang="en-US" sz="2400" i="1" dirty="0"/>
              <a:t>restored</a:t>
            </a:r>
            <a:r>
              <a:rPr lang="en-US" sz="2400" dirty="0"/>
              <a:t> </a:t>
            </a:r>
            <a:r>
              <a:rPr lang="en-US" sz="2400" dirty="0" smtClean="0"/>
              <a:t> in </a:t>
            </a:r>
            <a:r>
              <a:rPr lang="en-US" sz="2400" b="1" dirty="0"/>
              <a:t>Year A</a:t>
            </a:r>
            <a:r>
              <a:rPr lang="en-US" sz="2400" dirty="0"/>
              <a:t>. </a:t>
            </a:r>
            <a:r>
              <a:rPr lang="en-US" sz="2400" dirty="0" smtClean="0"/>
              <a:t> </a:t>
            </a:r>
            <a:r>
              <a:rPr lang="en-US" sz="2000" dirty="0" smtClean="0"/>
              <a:t>Because </a:t>
            </a:r>
            <a:r>
              <a:rPr lang="en-US" sz="2000" dirty="0"/>
              <a:t>these Gospels are of major importance in regard to Christian initiation, they </a:t>
            </a:r>
            <a:r>
              <a:rPr lang="en-US" sz="2000" b="1" dirty="0">
                <a:solidFill>
                  <a:schemeClr val="tx1"/>
                </a:solidFill>
              </a:rPr>
              <a:t>may also be read in Year B and Year C, </a:t>
            </a:r>
            <a:r>
              <a:rPr lang="en-US" sz="2000" dirty="0"/>
              <a:t>especially in places where there are catechumens</a:t>
            </a:r>
            <a:r>
              <a:rPr lang="en-US" sz="2000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Lectionary</a:t>
            </a:r>
            <a:r>
              <a:rPr lang="en-US" dirty="0" smtClean="0"/>
              <a:t>, </a:t>
            </a:r>
            <a:r>
              <a:rPr lang="en-US" dirty="0"/>
              <a:t>"</a:t>
            </a:r>
            <a:r>
              <a:rPr lang="en-US" dirty="0" smtClean="0"/>
              <a:t>Intro," </a:t>
            </a:r>
            <a:r>
              <a:rPr lang="en-US" dirty="0"/>
              <a:t>chap. 5, par. 97</a:t>
            </a:r>
          </a:p>
        </p:txBody>
      </p:sp>
      <p:pic>
        <p:nvPicPr>
          <p:cNvPr id="67586" name="Picture 2" descr="https://catholic-resources.org/Symbols/Koch-07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295400"/>
            <a:ext cx="1219200" cy="201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6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525780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[</a:t>
            </a:r>
            <a:r>
              <a:rPr lang="en-US" sz="2800" b="1" dirty="0" smtClean="0"/>
              <a:t>Sundays of Lent, Gospels</a:t>
            </a:r>
            <a:r>
              <a:rPr lang="en-US" sz="2800" dirty="0" smtClean="0"/>
              <a:t>, </a:t>
            </a:r>
            <a:r>
              <a:rPr lang="en-US" sz="2800" i="1" dirty="0" smtClean="0"/>
              <a:t>cont</a:t>
            </a:r>
            <a:r>
              <a:rPr lang="en-US" sz="2800" dirty="0" smtClean="0"/>
              <a:t>.]</a:t>
            </a:r>
          </a:p>
          <a:p>
            <a:pPr marL="282575" lvl="1" indent="-273050">
              <a:spcBef>
                <a:spcPts val="1800"/>
              </a:spcBef>
            </a:pPr>
            <a:r>
              <a:rPr lang="en-US" sz="2400" dirty="0" smtClean="0"/>
              <a:t>Other </a:t>
            </a:r>
            <a:r>
              <a:rPr lang="en-US" sz="2400" dirty="0"/>
              <a:t>texts, however, are provided for Year B and Year </a:t>
            </a:r>
            <a:r>
              <a:rPr lang="en-US" sz="2400" dirty="0" smtClean="0"/>
              <a:t>C:</a:t>
            </a:r>
            <a:br>
              <a:rPr lang="en-US" sz="2400" dirty="0" smtClean="0"/>
            </a:br>
            <a:r>
              <a:rPr lang="en-US" sz="2400" b="1" dirty="0" smtClean="0">
                <a:solidFill>
                  <a:schemeClr val="tx1"/>
                </a:solidFill>
              </a:rPr>
              <a:t>for </a:t>
            </a:r>
            <a:r>
              <a:rPr lang="en-US" sz="2400" b="1" dirty="0">
                <a:solidFill>
                  <a:schemeClr val="tx1"/>
                </a:solidFill>
              </a:rPr>
              <a:t>Year B, a text from John about Christ's coming glorification through his Cross and Resurrection, </a:t>
            </a:r>
            <a:r>
              <a:rPr lang="en-US" sz="2400" b="1" dirty="0" smtClean="0">
                <a:solidFill>
                  <a:srgbClr val="FFFF00"/>
                </a:solidFill>
              </a:rPr>
              <a:t/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dirty="0" smtClean="0"/>
              <a:t>and for </a:t>
            </a:r>
            <a:r>
              <a:rPr lang="en-US" sz="2400" dirty="0"/>
              <a:t>Year C, a text from Luke about conversion.</a:t>
            </a:r>
          </a:p>
          <a:p>
            <a:pPr marL="282575" lvl="1" indent="-273050">
              <a:spcBef>
                <a:spcPts val="1800"/>
              </a:spcBef>
            </a:pPr>
            <a:r>
              <a:rPr lang="en-US" sz="2400" dirty="0"/>
              <a:t>On </a:t>
            </a:r>
            <a:r>
              <a:rPr lang="en-US" sz="2400" b="1" dirty="0">
                <a:solidFill>
                  <a:schemeClr val="tx1"/>
                </a:solidFill>
              </a:rPr>
              <a:t>Palm Sunday</a:t>
            </a:r>
            <a:r>
              <a:rPr lang="en-US" sz="2400" b="1" dirty="0"/>
              <a:t> of the Lord's Passion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 smtClean="0"/>
              <a:t>the </a:t>
            </a:r>
            <a:r>
              <a:rPr lang="en-US" sz="2400" dirty="0"/>
              <a:t>texts for the procession are selections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from </a:t>
            </a:r>
            <a:r>
              <a:rPr lang="en-US" sz="2400" dirty="0"/>
              <a:t>the </a:t>
            </a:r>
            <a:r>
              <a:rPr lang="en-US" sz="2400" u="sng" dirty="0"/>
              <a:t>Synoptic Gospels</a:t>
            </a:r>
            <a:r>
              <a:rPr lang="en-US" sz="2400" dirty="0"/>
              <a:t> concerning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u="sng" dirty="0"/>
              <a:t>Lord's solemn entry into Jerusalem</a:t>
            </a:r>
            <a:r>
              <a:rPr lang="en-US" sz="2400" dirty="0"/>
              <a:t>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For </a:t>
            </a:r>
            <a:r>
              <a:rPr lang="en-US" sz="2400" dirty="0"/>
              <a:t>the Mass the reading is the account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of </a:t>
            </a:r>
            <a:r>
              <a:rPr lang="en-US" sz="2400" dirty="0"/>
              <a:t>the </a:t>
            </a:r>
            <a:r>
              <a:rPr lang="en-US" sz="2400" u="sng" dirty="0"/>
              <a:t>Lord's Passion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Lectionary</a:t>
            </a:r>
            <a:r>
              <a:rPr lang="en-US" dirty="0" smtClean="0"/>
              <a:t>, </a:t>
            </a:r>
            <a:r>
              <a:rPr lang="en-US" dirty="0"/>
              <a:t>"</a:t>
            </a:r>
            <a:r>
              <a:rPr lang="en-US" dirty="0" smtClean="0"/>
              <a:t>Intro," </a:t>
            </a:r>
            <a:r>
              <a:rPr lang="en-US" dirty="0"/>
              <a:t>chap. 5, par. 97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733800"/>
            <a:ext cx="1676400" cy="204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8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4102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2400"/>
              </a:spcBef>
              <a:buSzPct val="100000"/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</a:rPr>
              <a:t>TEMPTATION:  </a:t>
            </a:r>
            <a:r>
              <a:rPr lang="en-US" sz="3200" b="1" dirty="0" smtClean="0"/>
              <a:t>MATTHEW 4:1-11</a:t>
            </a:r>
            <a:endParaRPr lang="en-US" sz="2800" b="1" dirty="0"/>
          </a:p>
          <a:p>
            <a:pPr marL="514350" indent="-514350">
              <a:spcBef>
                <a:spcPts val="2400"/>
              </a:spcBef>
              <a:buSzPct val="100000"/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</a:rPr>
              <a:t>TRANSFIGURATION:  </a:t>
            </a:r>
            <a:r>
              <a:rPr lang="en-US" sz="3200" b="1" dirty="0" smtClean="0"/>
              <a:t>MATTHEW 17:1-9</a:t>
            </a:r>
            <a:endParaRPr lang="en-US" sz="2800" b="1" dirty="0"/>
          </a:p>
          <a:p>
            <a:pPr marL="514350" indent="-514350">
              <a:spcBef>
                <a:spcPts val="2400"/>
              </a:spcBef>
              <a:buSzPct val="100000"/>
              <a:buFont typeface="+mj-lt"/>
              <a:buAutoNum type="arabicParenR"/>
            </a:pPr>
            <a:r>
              <a:rPr lang="en-US" sz="3200" b="1" dirty="0"/>
              <a:t>John </a:t>
            </a:r>
            <a:r>
              <a:rPr lang="en-US" sz="3200" b="1" dirty="0" smtClean="0"/>
              <a:t>4:5-42</a:t>
            </a:r>
            <a:r>
              <a:rPr lang="en-US" sz="2400" b="1" dirty="0" smtClean="0"/>
              <a:t>  [</a:t>
            </a:r>
            <a:r>
              <a:rPr lang="en-US" sz="2400" b="1" dirty="0" smtClean="0"/>
              <a:t>or </a:t>
            </a:r>
            <a:r>
              <a:rPr lang="en-US" sz="2400" b="1" dirty="0" smtClean="0"/>
              <a:t>4:5-15</a:t>
            </a:r>
            <a:r>
              <a:rPr lang="en-US" sz="2400" b="1" dirty="0"/>
              <a:t>, 19b-26, 39a, </a:t>
            </a:r>
            <a:r>
              <a:rPr lang="en-US" sz="2400" b="1" dirty="0" smtClean="0"/>
              <a:t>40-42]</a:t>
            </a:r>
          </a:p>
          <a:p>
            <a:pPr lvl="1">
              <a:buSzPct val="100000"/>
            </a:pPr>
            <a:r>
              <a:rPr lang="en-US" sz="2800" b="1" dirty="0" smtClean="0"/>
              <a:t>Jesus </a:t>
            </a:r>
            <a:r>
              <a:rPr lang="en-US" sz="2800" b="1" dirty="0" smtClean="0"/>
              <a:t>&amp; the Samaritan </a:t>
            </a:r>
            <a:r>
              <a:rPr lang="en-US" sz="2800" b="1" dirty="0" smtClean="0"/>
              <a:t>Woman:  </a:t>
            </a:r>
            <a:r>
              <a:rPr lang="en-US" sz="2800" b="1" u="sng" dirty="0" smtClean="0"/>
              <a:t>WATER</a:t>
            </a:r>
            <a:endParaRPr lang="en-US" sz="2800" b="1" u="sng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/>
              <a:t>John </a:t>
            </a:r>
            <a:r>
              <a:rPr lang="en-US" sz="3200" b="1" dirty="0" smtClean="0"/>
              <a:t>9:1-41</a:t>
            </a:r>
            <a:r>
              <a:rPr lang="en-US" sz="2400" b="1" dirty="0" smtClean="0"/>
              <a:t>  [</a:t>
            </a:r>
            <a:r>
              <a:rPr lang="en-US" sz="2400" b="1" dirty="0" smtClean="0"/>
              <a:t>or </a:t>
            </a:r>
            <a:r>
              <a:rPr lang="en-US" sz="2400" b="1" dirty="0" smtClean="0"/>
              <a:t>9:1</a:t>
            </a:r>
            <a:r>
              <a:rPr lang="en-US" sz="2400" b="1" dirty="0"/>
              <a:t>, 6-9, 13-17, </a:t>
            </a:r>
            <a:r>
              <a:rPr lang="en-US" sz="2400" b="1" dirty="0" smtClean="0"/>
              <a:t>34-38]</a:t>
            </a:r>
          </a:p>
          <a:p>
            <a:pPr lvl="1">
              <a:buSzPct val="100000"/>
            </a:pPr>
            <a:r>
              <a:rPr lang="en-US" sz="2800" b="1" dirty="0" smtClean="0"/>
              <a:t>Giving (In)Sight to the Man Born </a:t>
            </a:r>
            <a:r>
              <a:rPr lang="en-US" sz="2800" b="1" dirty="0" smtClean="0"/>
              <a:t>Blind:  </a:t>
            </a:r>
            <a:r>
              <a:rPr lang="en-US" sz="2800" b="1" u="sng" dirty="0" smtClean="0"/>
              <a:t>LIGHT</a:t>
            </a:r>
            <a:endParaRPr lang="en-US" sz="2800" b="1" u="sng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/>
              <a:t>John </a:t>
            </a:r>
            <a:r>
              <a:rPr lang="en-US" sz="3200" b="1" dirty="0" smtClean="0"/>
              <a:t>11:1-45  </a:t>
            </a:r>
            <a:r>
              <a:rPr lang="en-US" sz="2400" b="1" dirty="0" smtClean="0"/>
              <a:t>[</a:t>
            </a:r>
            <a:r>
              <a:rPr lang="en-US" sz="2400" b="1" dirty="0" smtClean="0"/>
              <a:t>or </a:t>
            </a:r>
            <a:r>
              <a:rPr lang="en-US" sz="2400" b="1" dirty="0" smtClean="0"/>
              <a:t>11:3-7</a:t>
            </a:r>
            <a:r>
              <a:rPr lang="en-US" sz="2400" b="1" dirty="0"/>
              <a:t>, 17, 20-27, </a:t>
            </a:r>
            <a:r>
              <a:rPr lang="en-US" sz="2400" b="1" dirty="0" smtClean="0"/>
              <a:t>33b-45]</a:t>
            </a:r>
          </a:p>
          <a:p>
            <a:pPr lvl="1">
              <a:buSzPct val="100000"/>
            </a:pPr>
            <a:r>
              <a:rPr lang="en-US" sz="2800" b="1" dirty="0" smtClean="0"/>
              <a:t>Martha, Mary, </a:t>
            </a:r>
            <a:r>
              <a:rPr lang="en-US" sz="2800" b="1" dirty="0" smtClean="0"/>
              <a:t>Lazarus:  </a:t>
            </a:r>
            <a:r>
              <a:rPr lang="en-US" sz="2800" b="1" u="sng" dirty="0" smtClean="0"/>
              <a:t>LIFE</a:t>
            </a:r>
            <a:endParaRPr lang="en-US" sz="2800" b="1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Lenten Sunday Gospels -Year </a:t>
            </a:r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4102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2400"/>
              </a:spcBef>
              <a:buSzPct val="100000"/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</a:rPr>
              <a:t>TEMPTATION:  </a:t>
            </a:r>
            <a:r>
              <a:rPr lang="en-US" sz="3200" b="1" dirty="0" smtClean="0"/>
              <a:t>MARK 1:12-15</a:t>
            </a:r>
            <a:endParaRPr lang="en-US" sz="2800" b="1" dirty="0"/>
          </a:p>
          <a:p>
            <a:pPr marL="514350" indent="-514350">
              <a:spcBef>
                <a:spcPts val="2400"/>
              </a:spcBef>
              <a:buSzPct val="100000"/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</a:rPr>
              <a:t>TRANSFIGURATION:  </a:t>
            </a:r>
            <a:r>
              <a:rPr lang="en-US" sz="3200" b="1" dirty="0" smtClean="0"/>
              <a:t>MARK 9:2-10</a:t>
            </a:r>
            <a:endParaRPr lang="en-US" sz="2800" b="1" dirty="0"/>
          </a:p>
          <a:p>
            <a:pPr marL="514350" indent="-514350">
              <a:spcBef>
                <a:spcPts val="2400"/>
              </a:spcBef>
              <a:buSzPct val="100000"/>
              <a:buFont typeface="+mj-lt"/>
              <a:buAutoNum type="arabicParenR"/>
            </a:pPr>
            <a:r>
              <a:rPr lang="en-US" sz="3200" b="1" dirty="0" smtClean="0"/>
              <a:t>John </a:t>
            </a:r>
            <a:r>
              <a:rPr lang="en-US" sz="3200" b="1" dirty="0" smtClean="0"/>
              <a:t>2:13-25</a:t>
            </a:r>
            <a:endParaRPr lang="en-US" sz="2400" b="1" dirty="0" smtClean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“Destroy this temple, and in three days I will raise it up.</a:t>
            </a:r>
            <a:r>
              <a:rPr lang="sv-SE" sz="2400" i="1" dirty="0" smtClean="0">
                <a:latin typeface="Arial Narrow" panose="020B0606020202030204" pitchFamily="34" charset="0"/>
              </a:rPr>
              <a:t>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/>
              <a:t>John </a:t>
            </a:r>
            <a:r>
              <a:rPr lang="en-US" sz="3200" b="1" dirty="0" smtClean="0"/>
              <a:t>3:14-21</a:t>
            </a:r>
            <a:endParaRPr lang="en-US" sz="2400" b="1" dirty="0" smtClean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“God </a:t>
            </a:r>
            <a:r>
              <a:rPr lang="en-US" sz="2400" i="1" dirty="0" smtClean="0">
                <a:latin typeface="Arial Narrow" panose="020B0606020202030204" pitchFamily="34" charset="0"/>
              </a:rPr>
              <a:t>sent </a:t>
            </a:r>
            <a:r>
              <a:rPr lang="en-US" sz="2400" i="1" dirty="0">
                <a:latin typeface="Arial Narrow" panose="020B0606020202030204" pitchFamily="34" charset="0"/>
              </a:rPr>
              <a:t>his Son so that the world might be saved through him.</a:t>
            </a:r>
            <a:r>
              <a:rPr lang="sv-SE" sz="2400" i="1" dirty="0">
                <a:latin typeface="Arial Narrow" panose="020B0606020202030204" pitchFamily="34" charset="0"/>
              </a:rPr>
              <a:t>”</a:t>
            </a:r>
            <a:endParaRPr lang="en-US" sz="2400" b="1" i="1" dirty="0" smtClean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/>
              <a:t>John </a:t>
            </a:r>
            <a:r>
              <a:rPr lang="en-US" sz="3200" b="1" dirty="0" smtClean="0"/>
              <a:t>12:20-33</a:t>
            </a:r>
            <a:endParaRPr lang="en-US" sz="2400" b="1" dirty="0" smtClean="0"/>
          </a:p>
          <a:p>
            <a:pPr lvl="1">
              <a:buSzPct val="100000"/>
            </a:pPr>
            <a:r>
              <a:rPr lang="en-US" sz="2300" i="1" dirty="0">
                <a:latin typeface="Arial Narrow" panose="020B0606020202030204" pitchFamily="34" charset="0"/>
              </a:rPr>
              <a:t>“If a grain of wheat falls to the ground and dies, it produces much fruit.</a:t>
            </a:r>
            <a:r>
              <a:rPr lang="sv-SE" sz="2300" i="1" dirty="0" smtClean="0">
                <a:latin typeface="Arial Narrow" panose="020B0606020202030204" pitchFamily="34" charset="0"/>
              </a:rPr>
              <a:t>”</a:t>
            </a:r>
          </a:p>
          <a:p>
            <a:pPr marL="0" lvl="1" indent="0">
              <a:buSzPct val="100000"/>
              <a:buNone/>
            </a:pPr>
            <a:endParaRPr lang="en-US" sz="1800" b="1" dirty="0" smtClean="0">
              <a:solidFill>
                <a:schemeClr val="tx1"/>
              </a:solidFill>
            </a:endParaRPr>
          </a:p>
          <a:p>
            <a:pPr marL="0" lvl="1" indent="0">
              <a:buSzPct val="100000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“…a 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text from John about Christ's coming glorification through his Cross and </a:t>
            </a:r>
            <a:r>
              <a:rPr lang="en-US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Resurrection”?</a:t>
            </a:r>
            <a:endParaRPr lang="en-US" sz="1800" i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Lenten Sunday Gospels -Year </a:t>
            </a:r>
            <a:r>
              <a:rPr lang="en-US" sz="4400" dirty="0" smtClean="0"/>
              <a:t>B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4166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410200"/>
          </a:xfrm>
        </p:spPr>
        <p:txBody>
          <a:bodyPr>
            <a:noAutofit/>
          </a:bodyPr>
          <a:lstStyle/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</a:rPr>
              <a:t>TEMPTATION:  </a:t>
            </a:r>
            <a:r>
              <a:rPr lang="en-US" sz="3200" b="1" dirty="0" smtClean="0"/>
              <a:t>LUKE </a:t>
            </a:r>
            <a:r>
              <a:rPr lang="en-US" sz="3200" b="1" dirty="0" smtClean="0"/>
              <a:t>4:1-13</a:t>
            </a:r>
            <a:endParaRPr lang="en-US" sz="2800" b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>
                <a:solidFill>
                  <a:schemeClr val="tx1"/>
                </a:solidFill>
              </a:rPr>
              <a:t>TRANSFIGURATION:  </a:t>
            </a:r>
            <a:r>
              <a:rPr lang="en-US" sz="3200" b="1" dirty="0" smtClean="0"/>
              <a:t>LUKE 9:28b-36</a:t>
            </a:r>
            <a:endParaRPr lang="en-US" sz="2800" b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/>
              <a:t>Luke </a:t>
            </a:r>
            <a:r>
              <a:rPr lang="en-US" sz="3200" b="1" dirty="0" smtClean="0"/>
              <a:t>13:1-9 </a:t>
            </a:r>
            <a:r>
              <a:rPr lang="en-US" sz="3200" b="1" dirty="0" smtClean="0"/>
              <a:t>– </a:t>
            </a:r>
            <a:r>
              <a:rPr lang="en-US" sz="2800" b="1" dirty="0" smtClean="0"/>
              <a:t>Two Tragedies &amp; Fig Tree </a:t>
            </a:r>
            <a:r>
              <a:rPr lang="en-US" sz="2800" b="1" dirty="0" smtClean="0"/>
              <a:t>Parable</a:t>
            </a:r>
            <a:endParaRPr lang="en-US" sz="3000" b="1" dirty="0" smtClean="0"/>
          </a:p>
          <a:p>
            <a:pPr lvl="1">
              <a:buSzPct val="100000"/>
            </a:pPr>
            <a:r>
              <a:rPr lang="en-US" sz="2400" i="1" dirty="0" smtClean="0"/>
              <a:t>“If </a:t>
            </a:r>
            <a:r>
              <a:rPr lang="en-US" sz="2400" i="1" dirty="0" smtClean="0"/>
              <a:t>you do not repent, you will all perish as they did</a:t>
            </a:r>
            <a:r>
              <a:rPr lang="en-US" sz="2400" i="1" dirty="0" smtClean="0"/>
              <a:t>.”</a:t>
            </a:r>
            <a:endParaRPr lang="en-US" sz="24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/>
              <a:t>Luke </a:t>
            </a:r>
            <a:r>
              <a:rPr lang="en-US" sz="3200" b="1" dirty="0" smtClean="0"/>
              <a:t>15:1-3</a:t>
            </a:r>
            <a:r>
              <a:rPr lang="en-US" sz="3200" b="1" dirty="0"/>
              <a:t>, </a:t>
            </a:r>
            <a:r>
              <a:rPr lang="en-US" sz="3200" b="1" dirty="0" smtClean="0"/>
              <a:t>11-32 – </a:t>
            </a:r>
            <a:r>
              <a:rPr lang="en-US" sz="2800" b="1" dirty="0" smtClean="0"/>
              <a:t>Prodigal/Lost </a:t>
            </a:r>
            <a:r>
              <a:rPr lang="en-US" sz="2800" b="1" dirty="0" smtClean="0"/>
              <a:t>Son</a:t>
            </a:r>
            <a:endParaRPr lang="en-US" sz="2400" b="1" dirty="0" smtClean="0"/>
          </a:p>
          <a:p>
            <a:pPr lvl="1">
              <a:buSzPct val="100000"/>
            </a:pPr>
            <a:r>
              <a:rPr lang="en-US" sz="2400" i="1" dirty="0" smtClean="0"/>
              <a:t>“Your </a:t>
            </a:r>
            <a:r>
              <a:rPr lang="en-US" sz="2400" i="1" dirty="0" smtClean="0"/>
              <a:t>brother was dead and has come to life again</a:t>
            </a:r>
            <a:r>
              <a:rPr lang="en-US" sz="2400" i="1" dirty="0" smtClean="0"/>
              <a:t>.”</a:t>
            </a:r>
            <a:endParaRPr lang="en-US" sz="2400" i="1" dirty="0" smtClean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3200" b="1" dirty="0" smtClean="0"/>
              <a:t>JOHN 8:1-11 </a:t>
            </a:r>
            <a:r>
              <a:rPr lang="en-US" sz="3200" b="1" dirty="0" smtClean="0"/>
              <a:t>– </a:t>
            </a:r>
            <a:r>
              <a:rPr lang="en-US" sz="2800" b="1" dirty="0" smtClean="0"/>
              <a:t>Adulterous Woman</a:t>
            </a:r>
            <a:endParaRPr lang="en-US" sz="2400" b="1" dirty="0" smtClean="0"/>
          </a:p>
          <a:p>
            <a:pPr lvl="1">
              <a:buSzPct val="100000"/>
            </a:pPr>
            <a:r>
              <a:rPr lang="en-US" sz="2400" i="1" dirty="0" smtClean="0"/>
              <a:t>“Let the one among you who is without sin 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i="1" dirty="0" smtClean="0"/>
              <a:t>be </a:t>
            </a:r>
            <a:r>
              <a:rPr lang="en-US" sz="2400" i="1" dirty="0" smtClean="0"/>
              <a:t>the first to throw a stone at her</a:t>
            </a:r>
            <a:r>
              <a:rPr lang="en-US" sz="2400" i="1" dirty="0" smtClean="0"/>
              <a:t>.”</a:t>
            </a:r>
          </a:p>
          <a:p>
            <a:pPr marL="365760" lvl="1" indent="0">
              <a:buSzPct val="100000"/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0" lvl="1" indent="0" algn="r">
              <a:buSzPct val="100000"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“…for </a:t>
            </a:r>
            <a:r>
              <a:rPr lang="en-US" sz="1800" dirty="0">
                <a:solidFill>
                  <a:schemeClr val="tx1"/>
                </a:solidFill>
              </a:rPr>
              <a:t>Year C, a text from Luke about </a:t>
            </a:r>
            <a:r>
              <a:rPr lang="en-US" sz="1800" dirty="0" smtClean="0">
                <a:solidFill>
                  <a:schemeClr val="tx1"/>
                </a:solidFill>
              </a:rPr>
              <a:t>conversion”?</a:t>
            </a: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Lenten Sunday Gospels -Year </a:t>
            </a:r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7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486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2000" dirty="0" smtClean="0">
                <a:solidFill>
                  <a:schemeClr val="tx1"/>
                </a:solidFill>
              </a:rPr>
              <a:t>Year A:  </a:t>
            </a:r>
            <a:r>
              <a:rPr lang="en-US" sz="2000" dirty="0" smtClean="0"/>
              <a:t>MATTHEW 4:1-11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dirty="0"/>
              <a:t>Year C: </a:t>
            </a:r>
            <a:r>
              <a:rPr lang="en-US" sz="2000" dirty="0" smtClean="0"/>
              <a:t> LUKE </a:t>
            </a:r>
            <a:r>
              <a:rPr lang="en-US" sz="2000" dirty="0"/>
              <a:t>4:1-13</a:t>
            </a:r>
          </a:p>
          <a:p>
            <a:pPr>
              <a:buSzPct val="100000"/>
            </a:pPr>
            <a:r>
              <a:rPr lang="en-US" sz="2800" b="1" dirty="0" smtClean="0">
                <a:solidFill>
                  <a:schemeClr val="tx1"/>
                </a:solidFill>
              </a:rPr>
              <a:t>Year B:  </a:t>
            </a:r>
            <a:r>
              <a:rPr lang="en-US" sz="2800" b="1" dirty="0" smtClean="0"/>
              <a:t>MARK 1:12-15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The Spirit drove Jesus out into the desert, </a:t>
            </a:r>
            <a:br>
              <a:rPr lang="en-US" sz="2000" dirty="0"/>
            </a:br>
            <a:r>
              <a:rPr lang="en-US" sz="2000" dirty="0"/>
              <a:t>and he remained in the desert for forty days,</a:t>
            </a:r>
            <a:br>
              <a:rPr lang="en-US" sz="2000" dirty="0"/>
            </a:br>
            <a:r>
              <a:rPr lang="en-US" sz="2000" b="1" dirty="0"/>
              <a:t>tempted</a:t>
            </a:r>
            <a:r>
              <a:rPr lang="en-US" sz="2000" dirty="0"/>
              <a:t> by Satan.</a:t>
            </a:r>
            <a:br>
              <a:rPr lang="en-US" sz="2000" dirty="0"/>
            </a:br>
            <a:r>
              <a:rPr lang="en-US" sz="2000" dirty="0"/>
              <a:t>He was among wild beasts,</a:t>
            </a:r>
            <a:br>
              <a:rPr lang="en-US" sz="2000" dirty="0"/>
            </a:br>
            <a:r>
              <a:rPr lang="en-US" sz="2000" dirty="0"/>
              <a:t>and the angels ministered to him.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After John had been arrested, </a:t>
            </a:r>
            <a:br>
              <a:rPr lang="en-US" sz="2000" dirty="0"/>
            </a:br>
            <a:r>
              <a:rPr lang="en-US" sz="2000" dirty="0"/>
              <a:t>Jesus came to Galilee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proclaiming </a:t>
            </a:r>
            <a:r>
              <a:rPr lang="en-US" sz="2000" dirty="0"/>
              <a:t>the </a:t>
            </a:r>
            <a:r>
              <a:rPr lang="en-US" sz="2000" b="1" dirty="0"/>
              <a:t>gospel</a:t>
            </a:r>
            <a:r>
              <a:rPr lang="en-US" sz="2000" dirty="0"/>
              <a:t> of God:</a:t>
            </a:r>
            <a:br>
              <a:rPr lang="en-US" sz="2000" dirty="0"/>
            </a:br>
            <a:r>
              <a:rPr lang="en-US" sz="2000" dirty="0"/>
              <a:t>“This is the time of fulfillment.</a:t>
            </a:r>
            <a:br>
              <a:rPr lang="en-US" sz="2000" dirty="0"/>
            </a:br>
            <a:r>
              <a:rPr lang="en-US" sz="2000" dirty="0"/>
              <a:t>The kingdom of God is at hand.</a:t>
            </a:r>
            <a:br>
              <a:rPr lang="en-US" sz="2000" dirty="0"/>
            </a:br>
            <a:r>
              <a:rPr lang="en-US" sz="2000" dirty="0"/>
              <a:t>Repent, and believe in the </a:t>
            </a:r>
            <a:r>
              <a:rPr lang="en-US" sz="2000" b="1" dirty="0"/>
              <a:t>gospel</a:t>
            </a:r>
            <a:r>
              <a:rPr lang="en-US" sz="2000" dirty="0" smtClean="0"/>
              <a:t>.”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1</a:t>
            </a:r>
            <a:r>
              <a:rPr lang="en-US" sz="4400" baseline="30000" dirty="0" smtClean="0"/>
              <a:t>st</a:t>
            </a:r>
            <a:r>
              <a:rPr lang="en-US" sz="4400" dirty="0" smtClean="0"/>
              <a:t> Sunday of Lent – Temptation</a:t>
            </a:r>
            <a:endParaRPr lang="en-US" sz="4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286000"/>
            <a:ext cx="1730982" cy="186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89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638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buSzPct val="100000"/>
            </a:pPr>
            <a:r>
              <a:rPr lang="en-US" sz="3600" dirty="0" smtClean="0">
                <a:solidFill>
                  <a:schemeClr val="tx1"/>
                </a:solidFill>
              </a:rPr>
              <a:t>Year A:  </a:t>
            </a:r>
            <a:r>
              <a:rPr lang="en-US" sz="3600" dirty="0" smtClean="0"/>
              <a:t>Matthew 17:1-9</a:t>
            </a:r>
          </a:p>
          <a:p>
            <a:pPr>
              <a:lnSpc>
                <a:spcPct val="120000"/>
              </a:lnSpc>
              <a:spcBef>
                <a:spcPts val="300"/>
              </a:spcBef>
              <a:buSzPct val="100000"/>
            </a:pPr>
            <a:r>
              <a:rPr lang="en-US" sz="3600" dirty="0"/>
              <a:t>Year C:  Luke 9:28b-36</a:t>
            </a:r>
          </a:p>
          <a:p>
            <a:pPr>
              <a:lnSpc>
                <a:spcPct val="120000"/>
              </a:lnSpc>
              <a:spcBef>
                <a:spcPts val="600"/>
              </a:spcBef>
              <a:buSzPct val="100000"/>
            </a:pPr>
            <a:r>
              <a:rPr lang="en-US" sz="4400" b="1" dirty="0" smtClean="0">
                <a:solidFill>
                  <a:schemeClr val="tx1"/>
                </a:solidFill>
              </a:rPr>
              <a:t>Year B:  </a:t>
            </a:r>
            <a:r>
              <a:rPr lang="en-US" sz="4400" b="1" dirty="0" smtClean="0"/>
              <a:t>MARK 9:2-10</a:t>
            </a:r>
          </a:p>
          <a:p>
            <a:pPr lvl="1">
              <a:lnSpc>
                <a:spcPct val="115000"/>
              </a:lnSpc>
              <a:spcBef>
                <a:spcPts val="300"/>
              </a:spcBef>
            </a:pP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Jesus took Peter, James, and John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and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led them up 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high mountain apart by themselves.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And he was transfigured before them, 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and his clothes became dazzling white,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such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as no fuller on earth could bleach 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them.</a:t>
            </a:r>
          </a:p>
          <a:p>
            <a:pPr lvl="1">
              <a:lnSpc>
                <a:spcPct val="115000"/>
              </a:lnSpc>
              <a:spcBef>
                <a:spcPts val="300"/>
              </a:spcBef>
            </a:pP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Then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Elijah appeared to them along with Moses,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and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they were conversing with Jesus.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Then Peter said to Jesus in reply,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“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Rabbi, it is good that we are here!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Let us make three tents: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one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for you, one for Moses, and one for Elijah.”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He hardly knew what to say, they were so terrified.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Then a cloud came, casting a shadow over them; 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from the cloud came a voice,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 “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This is my beloved Son.  Listen to him.”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Suddenly, looking around, they no longer saw 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anyone but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Jesus alone with them.</a:t>
            </a:r>
          </a:p>
          <a:p>
            <a:pPr lvl="1">
              <a:lnSpc>
                <a:spcPct val="115000"/>
              </a:lnSpc>
              <a:spcBef>
                <a:spcPts val="300"/>
              </a:spcBef>
            </a:pP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As they were coming down from the mountain,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he charged them not to relate what they had seen to anyone,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except when the Son of Man had risen from the dead.</a:t>
            </a:r>
            <a:b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So they kept the matter to themselves, 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questioning </a:t>
            </a:r>
            <a:r>
              <a:rPr lang="en-US" sz="29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what rising from the dead meant</a:t>
            </a:r>
            <a:r>
              <a:rPr lang="en-US" sz="29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en-US" sz="29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2</a:t>
            </a:r>
            <a:r>
              <a:rPr lang="en-US" sz="4400" baseline="30000" dirty="0" smtClean="0"/>
              <a:t>nd</a:t>
            </a:r>
            <a:r>
              <a:rPr lang="en-US" sz="4400" dirty="0" smtClean="0"/>
              <a:t> Sunday of Lent – Transfiguration</a:t>
            </a:r>
            <a:endParaRPr lang="en-US" sz="4400" dirty="0"/>
          </a:p>
        </p:txBody>
      </p:sp>
      <p:pic>
        <p:nvPicPr>
          <p:cNvPr id="4" name="Picture 2" descr="https://www.servicioskoinonia.org/cerezo/dibujosB/20cuaresmaB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066800"/>
            <a:ext cx="1561831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4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562600"/>
          </a:xfrm>
        </p:spPr>
        <p:txBody>
          <a:bodyPr>
            <a:noAutofit/>
          </a:bodyPr>
          <a:lstStyle/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>
                <a:latin typeface="Arial Narrow" panose="020B0606020202030204" pitchFamily="34" charset="0"/>
              </a:rPr>
              <a:t>Since the Passover of the Jews was near</a:t>
            </a:r>
            <a:r>
              <a:rPr lang="en-US" sz="1800" dirty="0" smtClean="0">
                <a:latin typeface="Arial Narrow" panose="020B0606020202030204" pitchFamily="34" charset="0"/>
              </a:rPr>
              <a:t>, Jesus </a:t>
            </a:r>
            <a:r>
              <a:rPr lang="en-US" sz="1800" dirty="0">
                <a:latin typeface="Arial Narrow" panose="020B0606020202030204" pitchFamily="34" charset="0"/>
              </a:rPr>
              <a:t>went up to Jerusalem.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He found in the temple area those who sold oxen, sheep, and doves,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as well as the money changers seated there</a:t>
            </a:r>
            <a:r>
              <a:rPr lang="en-US" sz="1800" dirty="0" smtClean="0">
                <a:latin typeface="Arial Narrow" panose="020B0606020202030204" pitchFamily="34" charset="0"/>
              </a:rPr>
              <a:t>.   He </a:t>
            </a:r>
            <a:r>
              <a:rPr lang="en-US" sz="1800" dirty="0">
                <a:latin typeface="Arial Narrow" panose="020B0606020202030204" pitchFamily="34" charset="0"/>
              </a:rPr>
              <a:t>made a whip out of </a:t>
            </a:r>
            <a:r>
              <a:rPr lang="en-US" sz="1800" dirty="0" smtClean="0">
                <a:latin typeface="Arial Narrow" panose="020B0606020202030204" pitchFamily="34" charset="0"/>
              </a:rPr>
              <a:t>cords 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and </a:t>
            </a:r>
            <a:r>
              <a:rPr lang="en-US" sz="1800" dirty="0">
                <a:latin typeface="Arial Narrow" panose="020B0606020202030204" pitchFamily="34" charset="0"/>
              </a:rPr>
              <a:t>drove them all out of the temple area, with the sheep and oxen,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spilled the coins of the money </a:t>
            </a:r>
            <a:r>
              <a:rPr lang="en-US" sz="1800" dirty="0" smtClean="0">
                <a:latin typeface="Arial Narrow" panose="020B0606020202030204" pitchFamily="34" charset="0"/>
              </a:rPr>
              <a:t>changers and </a:t>
            </a:r>
            <a:r>
              <a:rPr lang="en-US" sz="1800" dirty="0">
                <a:latin typeface="Arial Narrow" panose="020B0606020202030204" pitchFamily="34" charset="0"/>
              </a:rPr>
              <a:t>overturned their tables,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to those who sold doves he said</a:t>
            </a:r>
            <a:r>
              <a:rPr lang="en-US" sz="1800" dirty="0" smtClean="0">
                <a:latin typeface="Arial Narrow" panose="020B0606020202030204" pitchFamily="34" charset="0"/>
              </a:rPr>
              <a:t>, 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“</a:t>
            </a:r>
            <a:r>
              <a:rPr lang="en-US" sz="1800" dirty="0">
                <a:latin typeface="Arial Narrow" panose="020B0606020202030204" pitchFamily="34" charset="0"/>
              </a:rPr>
              <a:t>Take these out of here, </a:t>
            </a:r>
            <a:r>
              <a:rPr lang="en-US" sz="1800" dirty="0" smtClean="0">
                <a:latin typeface="Arial Narrow" panose="020B0606020202030204" pitchFamily="34" charset="0"/>
              </a:rPr>
              <a:t>and </a:t>
            </a:r>
            <a:r>
              <a:rPr lang="en-US" sz="1800" dirty="0">
                <a:latin typeface="Arial Narrow" panose="020B0606020202030204" pitchFamily="34" charset="0"/>
              </a:rPr>
              <a:t>stop making my Father’s house a marketplace</a:t>
            </a:r>
            <a:r>
              <a:rPr lang="en-US" sz="1800" dirty="0" smtClean="0">
                <a:latin typeface="Arial Narrow" panose="020B0606020202030204" pitchFamily="34" charset="0"/>
              </a:rPr>
              <a:t>.”</a:t>
            </a:r>
          </a:p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His </a:t>
            </a:r>
            <a:r>
              <a:rPr lang="en-US" sz="1800" dirty="0">
                <a:latin typeface="Arial Narrow" panose="020B0606020202030204" pitchFamily="34" charset="0"/>
              </a:rPr>
              <a:t>disciples recalled the words of Scripture</a:t>
            </a:r>
            <a:r>
              <a:rPr lang="en-US" sz="1800" dirty="0" smtClean="0">
                <a:latin typeface="Arial Narrow" panose="020B0606020202030204" pitchFamily="34" charset="0"/>
              </a:rPr>
              <a:t>, </a:t>
            </a:r>
            <a:r>
              <a:rPr lang="en-US" sz="1800" i="1" dirty="0" smtClean="0">
                <a:latin typeface="Arial Narrow" panose="020B0606020202030204" pitchFamily="34" charset="0"/>
              </a:rPr>
              <a:t>Zeal </a:t>
            </a:r>
            <a:r>
              <a:rPr lang="en-US" sz="1800" i="1" dirty="0">
                <a:latin typeface="Arial Narrow" panose="020B0606020202030204" pitchFamily="34" charset="0"/>
              </a:rPr>
              <a:t>for your house will consume me</a:t>
            </a:r>
            <a:r>
              <a:rPr lang="en-US" sz="1800" i="1" dirty="0" smtClean="0">
                <a:latin typeface="Arial Narrow" panose="020B0606020202030204" pitchFamily="34" charset="0"/>
              </a:rPr>
              <a:t>.  </a:t>
            </a:r>
            <a:r>
              <a:rPr lang="en-US" sz="1200" dirty="0" smtClean="0">
                <a:latin typeface="Arial Narrow" panose="020B0606020202030204" pitchFamily="34" charset="0"/>
              </a:rPr>
              <a:t>(Ps 69:10)</a:t>
            </a:r>
            <a:r>
              <a:rPr lang="en-US" sz="1200" dirty="0">
                <a:latin typeface="Arial Narrow" panose="020B0606020202030204" pitchFamily="34" charset="0"/>
              </a:rPr>
              <a:t/>
            </a:r>
            <a:br>
              <a:rPr lang="en-US" sz="12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At this the Jews answered and said to him</a:t>
            </a:r>
            <a:r>
              <a:rPr lang="en-US" sz="1800" dirty="0" smtClean="0">
                <a:latin typeface="Arial Narrow" panose="020B0606020202030204" pitchFamily="34" charset="0"/>
              </a:rPr>
              <a:t>, “</a:t>
            </a:r>
            <a:r>
              <a:rPr lang="en-US" sz="1800" dirty="0">
                <a:latin typeface="Arial Narrow" panose="020B0606020202030204" pitchFamily="34" charset="0"/>
              </a:rPr>
              <a:t>What sign can you show us for doing this?”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Jesus answered and said to them, </a:t>
            </a:r>
            <a:r>
              <a:rPr lang="en-US" sz="1800" dirty="0" smtClean="0">
                <a:latin typeface="Arial Narrow" panose="020B0606020202030204" pitchFamily="34" charset="0"/>
              </a:rPr>
              <a:t> “</a:t>
            </a:r>
            <a:r>
              <a:rPr lang="en-US" sz="1800" b="1" dirty="0">
                <a:latin typeface="Arial Narrow" panose="020B0606020202030204" pitchFamily="34" charset="0"/>
              </a:rPr>
              <a:t>Destroy this temple and in three days I will raise it up</a:t>
            </a:r>
            <a:r>
              <a:rPr lang="en-US" sz="1800" dirty="0" smtClean="0">
                <a:latin typeface="Arial Narrow" panose="020B0606020202030204" pitchFamily="34" charset="0"/>
              </a:rPr>
              <a:t>.”</a:t>
            </a:r>
          </a:p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The </a:t>
            </a:r>
            <a:r>
              <a:rPr lang="en-US" sz="1800" dirty="0">
                <a:latin typeface="Arial Narrow" panose="020B0606020202030204" pitchFamily="34" charset="0"/>
              </a:rPr>
              <a:t>Jews said, </a:t>
            </a:r>
            <a:r>
              <a:rPr lang="en-US" sz="1800" dirty="0" smtClean="0">
                <a:latin typeface="Arial Narrow" panose="020B0606020202030204" pitchFamily="34" charset="0"/>
              </a:rPr>
              <a:t> “</a:t>
            </a:r>
            <a:r>
              <a:rPr lang="en-US" sz="1800" dirty="0">
                <a:latin typeface="Arial Narrow" panose="020B0606020202030204" pitchFamily="34" charset="0"/>
              </a:rPr>
              <a:t>This temple has been under construction for forty-six years,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you will raise it up in three days?”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But </a:t>
            </a:r>
            <a:r>
              <a:rPr lang="en-US" sz="1800" b="1" dirty="0">
                <a:latin typeface="Arial Narrow" panose="020B0606020202030204" pitchFamily="34" charset="0"/>
              </a:rPr>
              <a:t>he was speaking about the temple of his body</a:t>
            </a:r>
            <a:r>
              <a:rPr lang="en-US" sz="1800" dirty="0">
                <a:latin typeface="Arial Narrow" panose="020B0606020202030204" pitchFamily="34" charset="0"/>
              </a:rPr>
              <a:t>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Therefore, when he was raised from the dead, </a:t>
            </a:r>
            <a:r>
              <a:rPr lang="en-US" sz="1800" dirty="0" smtClean="0">
                <a:latin typeface="Arial Narrow" panose="020B0606020202030204" pitchFamily="34" charset="0"/>
              </a:rPr>
              <a:t>his </a:t>
            </a:r>
            <a:r>
              <a:rPr lang="en-US" sz="1800" dirty="0">
                <a:latin typeface="Arial Narrow" panose="020B0606020202030204" pitchFamily="34" charset="0"/>
              </a:rPr>
              <a:t>disciples remembered that he had said this,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</a:t>
            </a:r>
            <a:r>
              <a:rPr lang="en-US" sz="1800" b="1" dirty="0">
                <a:latin typeface="Arial Narrow" panose="020B0606020202030204" pitchFamily="34" charset="0"/>
              </a:rPr>
              <a:t>they came to believe </a:t>
            </a:r>
            <a:r>
              <a:rPr lang="en-US" sz="1800" dirty="0">
                <a:latin typeface="Arial Narrow" panose="020B0606020202030204" pitchFamily="34" charset="0"/>
              </a:rPr>
              <a:t>the </a:t>
            </a:r>
            <a:r>
              <a:rPr lang="en-US" sz="1800" dirty="0" smtClean="0">
                <a:latin typeface="Arial Narrow" panose="020B0606020202030204" pitchFamily="34" charset="0"/>
              </a:rPr>
              <a:t>Scripture and </a:t>
            </a:r>
            <a:r>
              <a:rPr lang="en-US" sz="1800" dirty="0">
                <a:latin typeface="Arial Narrow" panose="020B0606020202030204" pitchFamily="34" charset="0"/>
              </a:rPr>
              <a:t>the word Jesus had spoken.</a:t>
            </a:r>
          </a:p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>
                <a:latin typeface="Arial Narrow" panose="020B0606020202030204" pitchFamily="34" charset="0"/>
              </a:rPr>
              <a:t>While he was in Jerusalem for the feast of Passover,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b="1" dirty="0">
                <a:latin typeface="Arial Narrow" panose="020B0606020202030204" pitchFamily="34" charset="0"/>
              </a:rPr>
              <a:t>many began to believe </a:t>
            </a:r>
            <a:r>
              <a:rPr lang="en-US" sz="1800" dirty="0">
                <a:latin typeface="Arial Narrow" panose="020B0606020202030204" pitchFamily="34" charset="0"/>
              </a:rPr>
              <a:t>in his name </a:t>
            </a:r>
            <a:r>
              <a:rPr lang="en-US" sz="1800" dirty="0" smtClean="0">
                <a:latin typeface="Arial Narrow" panose="020B0606020202030204" pitchFamily="34" charset="0"/>
              </a:rPr>
              <a:t>when </a:t>
            </a:r>
            <a:r>
              <a:rPr lang="en-US" sz="1800" dirty="0">
                <a:latin typeface="Arial Narrow" panose="020B0606020202030204" pitchFamily="34" charset="0"/>
              </a:rPr>
              <a:t>they saw the signs he was doing.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But Jesus would not trust himself to them because he knew them all,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did not need anyone to testify about human nature</a:t>
            </a:r>
            <a:r>
              <a:rPr lang="en-US" sz="1800" dirty="0" smtClean="0">
                <a:latin typeface="Arial Narrow" panose="020B0606020202030204" pitchFamily="34" charset="0"/>
              </a:rPr>
              <a:t>. He </a:t>
            </a:r>
            <a:r>
              <a:rPr lang="en-US" sz="1800" dirty="0">
                <a:latin typeface="Arial Narrow" panose="020B0606020202030204" pitchFamily="34" charset="0"/>
              </a:rPr>
              <a:t>himself understood it well</a:t>
            </a:r>
            <a:r>
              <a:rPr lang="en-US" sz="1800" dirty="0" smtClean="0">
                <a:latin typeface="Arial Narrow" panose="020B0606020202030204" pitchFamily="34" charset="0"/>
              </a:rPr>
              <a:t>.</a:t>
            </a:r>
            <a:endParaRPr lang="en-US" sz="18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3</a:t>
            </a:r>
            <a:r>
              <a:rPr lang="en-US" sz="4400" baseline="30000" dirty="0" smtClean="0"/>
              <a:t>rd</a:t>
            </a:r>
            <a:r>
              <a:rPr lang="en-US" sz="4400" dirty="0" smtClean="0"/>
              <a:t> Sun. Lent, B – </a:t>
            </a:r>
            <a:r>
              <a:rPr lang="en-US" sz="4400" dirty="0" smtClean="0">
                <a:solidFill>
                  <a:schemeClr val="tx1"/>
                </a:solidFill>
              </a:rPr>
              <a:t>John 2:13-25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www.servicioskoinonia.org/cerezo/dibujosB/21cuaresmaB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914400"/>
            <a:ext cx="1219199" cy="187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36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562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Jesus </a:t>
            </a:r>
            <a:r>
              <a:rPr lang="en-US" sz="2000" dirty="0">
                <a:latin typeface="Arial Narrow" panose="020B0606020202030204" pitchFamily="34" charset="0"/>
              </a:rPr>
              <a:t>said to Nicodemus: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“</a:t>
            </a:r>
            <a:r>
              <a:rPr lang="en-US" sz="2000" b="1" dirty="0">
                <a:latin typeface="Arial Narrow" panose="020B0606020202030204" pitchFamily="34" charset="0"/>
              </a:rPr>
              <a:t>Just as Moses lifted up the serpent in the desert, 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1400" b="1" dirty="0" smtClean="0">
                <a:latin typeface="Arial Narrow" panose="020B0606020202030204" pitchFamily="34" charset="0"/>
              </a:rPr>
              <a:t>(cf. </a:t>
            </a:r>
            <a:r>
              <a:rPr lang="en-US" sz="1400" b="1" dirty="0" err="1" smtClean="0">
                <a:latin typeface="Arial Narrow" panose="020B0606020202030204" pitchFamily="34" charset="0"/>
              </a:rPr>
              <a:t>Num</a:t>
            </a:r>
            <a:r>
              <a:rPr lang="en-US" sz="1400" b="1" dirty="0" smtClean="0">
                <a:latin typeface="Arial Narrow" panose="020B0606020202030204" pitchFamily="34" charset="0"/>
              </a:rPr>
              <a:t> 21:9)</a:t>
            </a:r>
            <a:r>
              <a:rPr lang="en-US" sz="2000" b="1" dirty="0">
                <a:latin typeface="Arial Narrow" panose="020B0606020202030204" pitchFamily="34" charset="0"/>
              </a:rPr>
              <a:t/>
            </a:r>
            <a:br>
              <a:rPr lang="en-US" sz="2000" b="1" dirty="0">
                <a:latin typeface="Arial Narrow" panose="020B0606020202030204" pitchFamily="34" charset="0"/>
              </a:rPr>
            </a:br>
            <a:r>
              <a:rPr lang="en-US" sz="2000" b="1" dirty="0">
                <a:latin typeface="Arial Narrow" panose="020B0606020202030204" pitchFamily="34" charset="0"/>
              </a:rPr>
              <a:t>so must the Son of Man be lifted up, 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so that </a:t>
            </a:r>
            <a:r>
              <a:rPr lang="en-US" sz="2000" b="1" dirty="0">
                <a:latin typeface="Arial Narrow" panose="020B0606020202030204" pitchFamily="34" charset="0"/>
              </a:rPr>
              <a:t>everyone who believes </a:t>
            </a:r>
            <a:r>
              <a:rPr lang="en-US" sz="2000" dirty="0">
                <a:latin typeface="Arial Narrow" panose="020B0606020202030204" pitchFamily="34" charset="0"/>
              </a:rPr>
              <a:t>in him may have </a:t>
            </a:r>
            <a:r>
              <a:rPr lang="en-US" sz="2000" b="1" dirty="0">
                <a:latin typeface="Arial Narrow" panose="020B0606020202030204" pitchFamily="34" charset="0"/>
              </a:rPr>
              <a:t>eternal life</a:t>
            </a:r>
            <a:r>
              <a:rPr lang="en-US" sz="2000" dirty="0">
                <a:latin typeface="Arial Narrow" panose="020B0606020202030204" pitchFamily="34" charset="0"/>
              </a:rPr>
              <a:t>.”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latin typeface="Arial Narrow" panose="020B0606020202030204" pitchFamily="34" charset="0"/>
              </a:rPr>
              <a:t>For God so loved the world that he gave his only Son,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so that </a:t>
            </a:r>
            <a:r>
              <a:rPr lang="en-US" sz="2000" b="1" dirty="0">
                <a:latin typeface="Arial Narrow" panose="020B0606020202030204" pitchFamily="34" charset="0"/>
              </a:rPr>
              <a:t>everyone who believes </a:t>
            </a:r>
            <a:r>
              <a:rPr lang="en-US" sz="2000" dirty="0">
                <a:latin typeface="Arial Narrow" panose="020B0606020202030204" pitchFamily="34" charset="0"/>
              </a:rPr>
              <a:t>in him might not perish </a:t>
            </a:r>
            <a:r>
              <a:rPr lang="en-US" sz="2000" dirty="0" smtClean="0">
                <a:latin typeface="Arial Narrow" panose="020B0606020202030204" pitchFamily="34" charset="0"/>
              </a:rPr>
              <a:t/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but </a:t>
            </a:r>
            <a:r>
              <a:rPr lang="en-US" sz="2000" dirty="0">
                <a:latin typeface="Arial Narrow" panose="020B0606020202030204" pitchFamily="34" charset="0"/>
              </a:rPr>
              <a:t>might have </a:t>
            </a:r>
            <a:r>
              <a:rPr lang="en-US" sz="2000" b="1" dirty="0">
                <a:latin typeface="Arial Narrow" panose="020B0606020202030204" pitchFamily="34" charset="0"/>
              </a:rPr>
              <a:t>eternal life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For God did not send his Son into the world to condemn the world,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that the world might be </a:t>
            </a:r>
            <a:r>
              <a:rPr lang="en-US" sz="2000" b="1" dirty="0">
                <a:latin typeface="Arial Narrow" panose="020B0606020202030204" pitchFamily="34" charset="0"/>
              </a:rPr>
              <a:t>saved</a:t>
            </a:r>
            <a:r>
              <a:rPr lang="en-US" sz="2000" dirty="0">
                <a:latin typeface="Arial Narrow" panose="020B0606020202030204" pitchFamily="34" charset="0"/>
              </a:rPr>
              <a:t> through him.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Whoever </a:t>
            </a:r>
            <a:r>
              <a:rPr lang="en-US" sz="2000" b="1" dirty="0">
                <a:latin typeface="Arial Narrow" panose="020B0606020202030204" pitchFamily="34" charset="0"/>
              </a:rPr>
              <a:t>believes</a:t>
            </a:r>
            <a:r>
              <a:rPr lang="en-US" sz="2000" dirty="0">
                <a:latin typeface="Arial Narrow" panose="020B0606020202030204" pitchFamily="34" charset="0"/>
              </a:rPr>
              <a:t> in him will not be condemned,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whoever does not believe has already been condemned,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because he has not believed in the name of the only Son of God.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And this is the </a:t>
            </a:r>
            <a:r>
              <a:rPr lang="en-US" sz="2000" dirty="0" smtClean="0">
                <a:latin typeface="Arial Narrow" panose="020B0606020202030204" pitchFamily="34" charset="0"/>
              </a:rPr>
              <a:t>verdict, that </a:t>
            </a:r>
            <a:r>
              <a:rPr lang="en-US" sz="2000" dirty="0">
                <a:latin typeface="Arial Narrow" panose="020B0606020202030204" pitchFamily="34" charset="0"/>
              </a:rPr>
              <a:t>the light came into the world,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people preferred darkness to light</a:t>
            </a:r>
            <a:r>
              <a:rPr lang="en-US" sz="2000" dirty="0" smtClean="0">
                <a:latin typeface="Arial Narrow" panose="020B0606020202030204" pitchFamily="34" charset="0"/>
              </a:rPr>
              <a:t>, because </a:t>
            </a:r>
            <a:r>
              <a:rPr lang="en-US" sz="2000" dirty="0">
                <a:latin typeface="Arial Narrow" panose="020B0606020202030204" pitchFamily="34" charset="0"/>
              </a:rPr>
              <a:t>their works were evil.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For everyone who does wicked things hates the light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and does not come toward the light,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so that his works might not be exposed.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</a:t>
            </a:r>
            <a:r>
              <a:rPr lang="en-US" sz="2000" b="1" dirty="0">
                <a:latin typeface="Arial Narrow" panose="020B0606020202030204" pitchFamily="34" charset="0"/>
              </a:rPr>
              <a:t>whoever lives the truth comes to the light</a:t>
            </a:r>
            <a:r>
              <a:rPr lang="en-US" sz="2000" dirty="0">
                <a:latin typeface="Arial Narrow" panose="020B0606020202030204" pitchFamily="34" charset="0"/>
              </a:rPr>
              <a:t>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so that his works may be clearly seen as done in God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4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Sun. Lent, B – </a:t>
            </a:r>
            <a:r>
              <a:rPr lang="en-US" dirty="0" smtClean="0">
                <a:solidFill>
                  <a:schemeClr val="tx1"/>
                </a:solidFill>
              </a:rPr>
              <a:t>John 3:14-21</a:t>
            </a:r>
            <a:endParaRPr lang="en-US" sz="4400" dirty="0"/>
          </a:p>
        </p:txBody>
      </p:sp>
      <p:pic>
        <p:nvPicPr>
          <p:cNvPr id="4" name="Picture 2" descr="https://www.servicioskoinonia.org/cerezo/dibujosB/22cuaresmaB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97013"/>
            <a:ext cx="1649448" cy="253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43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562600"/>
          </a:xfrm>
        </p:spPr>
        <p:txBody>
          <a:bodyPr>
            <a:noAutofit/>
          </a:bodyPr>
          <a:lstStyle/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>
                <a:latin typeface="Arial Narrow" panose="020B0606020202030204" pitchFamily="34" charset="0"/>
              </a:rPr>
              <a:t>Some </a:t>
            </a:r>
            <a:r>
              <a:rPr lang="en-US" sz="1800" b="1" dirty="0">
                <a:latin typeface="Arial Narrow" panose="020B0606020202030204" pitchFamily="34" charset="0"/>
              </a:rPr>
              <a:t>Greeks</a:t>
            </a:r>
            <a:r>
              <a:rPr lang="en-US" sz="1800" dirty="0">
                <a:latin typeface="Arial Narrow" panose="020B0606020202030204" pitchFamily="34" charset="0"/>
              </a:rPr>
              <a:t> who had come to worship at the </a:t>
            </a:r>
            <a:r>
              <a:rPr lang="en-US" sz="1800" b="1" dirty="0">
                <a:latin typeface="Arial Narrow" panose="020B0606020202030204" pitchFamily="34" charset="0"/>
              </a:rPr>
              <a:t>Passover</a:t>
            </a:r>
            <a:r>
              <a:rPr lang="en-US" sz="1800" dirty="0">
                <a:latin typeface="Arial Narrow" panose="020B0606020202030204" pitchFamily="34" charset="0"/>
              </a:rPr>
              <a:t> Feast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came to Philip, who was from Bethsaida in Galilee,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asked him, “Sir, we would like to see Jesus.”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b="1" dirty="0">
                <a:latin typeface="Arial Narrow" panose="020B0606020202030204" pitchFamily="34" charset="0"/>
              </a:rPr>
              <a:t>Philip</a:t>
            </a:r>
            <a:r>
              <a:rPr lang="en-US" sz="1800" dirty="0">
                <a:latin typeface="Arial Narrow" panose="020B0606020202030204" pitchFamily="34" charset="0"/>
              </a:rPr>
              <a:t> went and told </a:t>
            </a:r>
            <a:r>
              <a:rPr lang="en-US" sz="1800" b="1" dirty="0">
                <a:latin typeface="Arial Narrow" panose="020B0606020202030204" pitchFamily="34" charset="0"/>
              </a:rPr>
              <a:t>Andrew</a:t>
            </a:r>
            <a:r>
              <a:rPr lang="en-US" sz="1800" dirty="0">
                <a:latin typeface="Arial Narrow" panose="020B0606020202030204" pitchFamily="34" charset="0"/>
              </a:rPr>
              <a:t>; </a:t>
            </a:r>
            <a:r>
              <a:rPr lang="en-US" sz="1800" dirty="0" smtClean="0">
                <a:latin typeface="Arial Narrow" panose="020B0606020202030204" pitchFamily="34" charset="0"/>
              </a:rPr>
              <a:t> then </a:t>
            </a:r>
            <a:r>
              <a:rPr lang="en-US" sz="1800" dirty="0">
                <a:latin typeface="Arial Narrow" panose="020B0606020202030204" pitchFamily="34" charset="0"/>
              </a:rPr>
              <a:t>Andrew and Philip went and told </a:t>
            </a:r>
            <a:r>
              <a:rPr lang="en-US" sz="1800" dirty="0" smtClean="0">
                <a:latin typeface="Arial Narrow" panose="020B0606020202030204" pitchFamily="34" charset="0"/>
              </a:rPr>
              <a:t>Jesus.</a:t>
            </a:r>
          </a:p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Jesus </a:t>
            </a:r>
            <a:r>
              <a:rPr lang="en-US" sz="1800" dirty="0">
                <a:latin typeface="Arial Narrow" panose="020B0606020202030204" pitchFamily="34" charset="0"/>
              </a:rPr>
              <a:t>answered them, </a:t>
            </a:r>
            <a:r>
              <a:rPr lang="en-US" sz="1800" dirty="0" smtClean="0">
                <a:latin typeface="Arial Narrow" panose="020B0606020202030204" pitchFamily="34" charset="0"/>
              </a:rPr>
              <a:t>“</a:t>
            </a:r>
            <a:r>
              <a:rPr lang="en-US" sz="1800" b="1" dirty="0">
                <a:latin typeface="Arial Narrow" panose="020B0606020202030204" pitchFamily="34" charset="0"/>
              </a:rPr>
              <a:t>The hour has come </a:t>
            </a:r>
            <a:r>
              <a:rPr lang="en-US" sz="1800" dirty="0">
                <a:latin typeface="Arial Narrow" panose="020B0606020202030204" pitchFamily="34" charset="0"/>
              </a:rPr>
              <a:t>for the Son of Man to be </a:t>
            </a:r>
            <a:r>
              <a:rPr lang="en-US" sz="1800" b="1" dirty="0">
                <a:latin typeface="Arial Narrow" panose="020B0606020202030204" pitchFamily="34" charset="0"/>
              </a:rPr>
              <a:t>glorified</a:t>
            </a:r>
            <a:r>
              <a:rPr lang="en-US" sz="1800" dirty="0">
                <a:latin typeface="Arial Narrow" panose="020B0606020202030204" pitchFamily="34" charset="0"/>
              </a:rPr>
              <a:t>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Amen, amen, I say to you</a:t>
            </a:r>
            <a:r>
              <a:rPr lang="en-US" sz="1800" dirty="0" smtClean="0">
                <a:latin typeface="Arial Narrow" panose="020B0606020202030204" pitchFamily="34" charset="0"/>
              </a:rPr>
              <a:t>, unless </a:t>
            </a:r>
            <a:r>
              <a:rPr lang="en-US" sz="1800" dirty="0">
                <a:latin typeface="Arial Narrow" panose="020B0606020202030204" pitchFamily="34" charset="0"/>
              </a:rPr>
              <a:t>a grain of wheat falls to the ground and dies,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it remains just a grain of wheat; </a:t>
            </a:r>
            <a:r>
              <a:rPr lang="en-US" sz="1800" dirty="0" smtClean="0">
                <a:latin typeface="Arial Narrow" panose="020B0606020202030204" pitchFamily="34" charset="0"/>
              </a:rPr>
              <a:t> but </a:t>
            </a:r>
            <a:r>
              <a:rPr lang="en-US" sz="1800" dirty="0">
                <a:latin typeface="Arial Narrow" panose="020B0606020202030204" pitchFamily="34" charset="0"/>
              </a:rPr>
              <a:t>if it dies, it produces much fruit.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Whoever loves his life loses it</a:t>
            </a:r>
            <a:r>
              <a:rPr lang="en-US" sz="1800" dirty="0" smtClean="0">
                <a:latin typeface="Arial Narrow" panose="020B0606020202030204" pitchFamily="34" charset="0"/>
              </a:rPr>
              <a:t>,  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and </a:t>
            </a:r>
            <a:r>
              <a:rPr lang="en-US" sz="1800" dirty="0">
                <a:latin typeface="Arial Narrow" panose="020B0606020202030204" pitchFamily="34" charset="0"/>
              </a:rPr>
              <a:t>whoever hates his life in this </a:t>
            </a:r>
            <a:r>
              <a:rPr lang="en-US" sz="1800" dirty="0" smtClean="0">
                <a:latin typeface="Arial Narrow" panose="020B0606020202030204" pitchFamily="34" charset="0"/>
              </a:rPr>
              <a:t>world will </a:t>
            </a:r>
            <a:r>
              <a:rPr lang="en-US" sz="1800" dirty="0">
                <a:latin typeface="Arial Narrow" panose="020B0606020202030204" pitchFamily="34" charset="0"/>
              </a:rPr>
              <a:t>preserve it for eternal life.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Whoever serves me must follow me, </a:t>
            </a:r>
            <a:r>
              <a:rPr lang="en-US" sz="1800" dirty="0" smtClean="0">
                <a:latin typeface="Arial Narrow" panose="020B0606020202030204" pitchFamily="34" charset="0"/>
              </a:rPr>
              <a:t> and </a:t>
            </a:r>
            <a:r>
              <a:rPr lang="en-US" sz="1800" dirty="0">
                <a:latin typeface="Arial Narrow" panose="020B0606020202030204" pitchFamily="34" charset="0"/>
              </a:rPr>
              <a:t>where I am, </a:t>
            </a:r>
            <a:r>
              <a:rPr lang="en-US" sz="1800" dirty="0" smtClean="0">
                <a:latin typeface="Arial Narrow" panose="020B0606020202030204" pitchFamily="34" charset="0"/>
              </a:rPr>
              <a:t/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there </a:t>
            </a:r>
            <a:r>
              <a:rPr lang="en-US" sz="1800" dirty="0">
                <a:latin typeface="Arial Narrow" panose="020B0606020202030204" pitchFamily="34" charset="0"/>
              </a:rPr>
              <a:t>also will my servant be</a:t>
            </a:r>
            <a:r>
              <a:rPr lang="en-US" sz="1800" dirty="0" smtClean="0">
                <a:latin typeface="Arial Narrow" panose="020B0606020202030204" pitchFamily="34" charset="0"/>
              </a:rPr>
              <a:t>.  The </a:t>
            </a:r>
            <a:r>
              <a:rPr lang="en-US" sz="1800" dirty="0">
                <a:latin typeface="Arial Narrow" panose="020B0606020202030204" pitchFamily="34" charset="0"/>
              </a:rPr>
              <a:t>Father will honor whoever serves me</a:t>
            </a:r>
            <a:r>
              <a:rPr lang="en-US" sz="1800" dirty="0" smtClean="0">
                <a:latin typeface="Arial Narrow" panose="020B0606020202030204" pitchFamily="34" charset="0"/>
              </a:rPr>
              <a:t>.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“</a:t>
            </a:r>
            <a:r>
              <a:rPr lang="en-US" sz="1800" dirty="0">
                <a:latin typeface="Arial Narrow" panose="020B0606020202030204" pitchFamily="34" charset="0"/>
              </a:rPr>
              <a:t>I am troubled now.  Yet what should I say</a:t>
            </a:r>
            <a:r>
              <a:rPr lang="en-US" sz="1800" dirty="0" smtClean="0">
                <a:latin typeface="Arial Narrow" panose="020B0606020202030204" pitchFamily="34" charset="0"/>
              </a:rPr>
              <a:t>? ‘</a:t>
            </a:r>
            <a:r>
              <a:rPr lang="en-US" sz="1800" dirty="0">
                <a:latin typeface="Arial Narrow" panose="020B0606020202030204" pitchFamily="34" charset="0"/>
              </a:rPr>
              <a:t>Father, save me from this hour’?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But it was for this purpose that I came to this hour</a:t>
            </a:r>
            <a:r>
              <a:rPr lang="en-US" sz="1800" dirty="0" smtClean="0">
                <a:latin typeface="Arial Narrow" panose="020B0606020202030204" pitchFamily="34" charset="0"/>
              </a:rPr>
              <a:t>.   Father</a:t>
            </a:r>
            <a:r>
              <a:rPr lang="en-US" sz="1800" dirty="0">
                <a:latin typeface="Arial Narrow" panose="020B0606020202030204" pitchFamily="34" charset="0"/>
              </a:rPr>
              <a:t>, </a:t>
            </a:r>
            <a:r>
              <a:rPr lang="en-US" sz="1800" b="1" dirty="0">
                <a:latin typeface="Arial Narrow" panose="020B0606020202030204" pitchFamily="34" charset="0"/>
              </a:rPr>
              <a:t>glorify</a:t>
            </a:r>
            <a:r>
              <a:rPr lang="en-US" sz="1800" dirty="0">
                <a:latin typeface="Arial Narrow" panose="020B0606020202030204" pitchFamily="34" charset="0"/>
              </a:rPr>
              <a:t> your name</a:t>
            </a:r>
            <a:r>
              <a:rPr lang="en-US" sz="1800" dirty="0" smtClean="0">
                <a:latin typeface="Arial Narrow" panose="020B0606020202030204" pitchFamily="34" charset="0"/>
              </a:rPr>
              <a:t>.”</a:t>
            </a:r>
          </a:p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Then </a:t>
            </a:r>
            <a:r>
              <a:rPr lang="en-US" sz="1800" dirty="0">
                <a:latin typeface="Arial Narrow" panose="020B0606020202030204" pitchFamily="34" charset="0"/>
              </a:rPr>
              <a:t>a voice came from heaven, </a:t>
            </a:r>
            <a:r>
              <a:rPr lang="en-US" sz="1800" dirty="0" smtClean="0">
                <a:latin typeface="Arial Narrow" panose="020B0606020202030204" pitchFamily="34" charset="0"/>
              </a:rPr>
              <a:t>“</a:t>
            </a:r>
            <a:r>
              <a:rPr lang="en-US" sz="1800" dirty="0">
                <a:latin typeface="Arial Narrow" panose="020B0606020202030204" pitchFamily="34" charset="0"/>
              </a:rPr>
              <a:t>I have </a:t>
            </a:r>
            <a:r>
              <a:rPr lang="en-US" sz="1800" b="1" dirty="0">
                <a:latin typeface="Arial Narrow" panose="020B0606020202030204" pitchFamily="34" charset="0"/>
              </a:rPr>
              <a:t>glorified</a:t>
            </a:r>
            <a:r>
              <a:rPr lang="en-US" sz="1800" dirty="0">
                <a:latin typeface="Arial Narrow" panose="020B0606020202030204" pitchFamily="34" charset="0"/>
              </a:rPr>
              <a:t> it and will </a:t>
            </a:r>
            <a:r>
              <a:rPr lang="en-US" sz="1800" b="1" dirty="0">
                <a:latin typeface="Arial Narrow" panose="020B0606020202030204" pitchFamily="34" charset="0"/>
              </a:rPr>
              <a:t>glorify</a:t>
            </a:r>
            <a:r>
              <a:rPr lang="en-US" sz="1800" dirty="0">
                <a:latin typeface="Arial Narrow" panose="020B0606020202030204" pitchFamily="34" charset="0"/>
              </a:rPr>
              <a:t> it again.”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The crowd there heard it and said it was thunder</a:t>
            </a:r>
            <a:r>
              <a:rPr lang="en-US" sz="1800" dirty="0" smtClean="0">
                <a:latin typeface="Arial Narrow" panose="020B0606020202030204" pitchFamily="34" charset="0"/>
              </a:rPr>
              <a:t>;  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but </a:t>
            </a:r>
            <a:r>
              <a:rPr lang="en-US" sz="1800" dirty="0">
                <a:latin typeface="Arial Narrow" panose="020B0606020202030204" pitchFamily="34" charset="0"/>
              </a:rPr>
              <a:t>others said, “An angel has spoken to him</a:t>
            </a:r>
            <a:r>
              <a:rPr lang="en-US" sz="1800" dirty="0" smtClean="0">
                <a:latin typeface="Arial Narrow" panose="020B0606020202030204" pitchFamily="34" charset="0"/>
              </a:rPr>
              <a:t>.”</a:t>
            </a:r>
          </a:p>
          <a:p>
            <a:pPr marL="227013" indent="-227013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Jesus </a:t>
            </a:r>
            <a:r>
              <a:rPr lang="en-US" sz="1800" dirty="0">
                <a:latin typeface="Arial Narrow" panose="020B0606020202030204" pitchFamily="34" charset="0"/>
              </a:rPr>
              <a:t>answered and said, </a:t>
            </a:r>
            <a:r>
              <a:rPr lang="en-US" sz="1800" dirty="0" smtClean="0">
                <a:latin typeface="Arial Narrow" panose="020B0606020202030204" pitchFamily="34" charset="0"/>
              </a:rPr>
              <a:t>“</a:t>
            </a:r>
            <a:r>
              <a:rPr lang="en-US" sz="1800" dirty="0">
                <a:latin typeface="Arial Narrow" panose="020B0606020202030204" pitchFamily="34" charset="0"/>
              </a:rPr>
              <a:t>This voice did not come for my sake but for yours.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Now is the time of judgment on this world; </a:t>
            </a:r>
            <a:r>
              <a:rPr lang="en-US" sz="1800" dirty="0" smtClean="0">
                <a:latin typeface="Arial Narrow" panose="020B0606020202030204" pitchFamily="34" charset="0"/>
              </a:rPr>
              <a:t> now </a:t>
            </a:r>
            <a:r>
              <a:rPr lang="en-US" sz="1800" dirty="0">
                <a:latin typeface="Arial Narrow" panose="020B0606020202030204" pitchFamily="34" charset="0"/>
              </a:rPr>
              <a:t>the ruler of this world will be driven out.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</a:t>
            </a:r>
            <a:r>
              <a:rPr lang="en-US" sz="1800" b="1" dirty="0">
                <a:latin typeface="Arial Narrow" panose="020B0606020202030204" pitchFamily="34" charset="0"/>
              </a:rPr>
              <a:t>when I am lifted up </a:t>
            </a:r>
            <a:r>
              <a:rPr lang="en-US" sz="1800" dirty="0">
                <a:latin typeface="Arial Narrow" panose="020B0606020202030204" pitchFamily="34" charset="0"/>
              </a:rPr>
              <a:t>from the earth, </a:t>
            </a:r>
            <a:r>
              <a:rPr lang="en-US" sz="1800" b="1" dirty="0" smtClean="0">
                <a:latin typeface="Arial Narrow" panose="020B0606020202030204" pitchFamily="34" charset="0"/>
              </a:rPr>
              <a:t>I </a:t>
            </a:r>
            <a:r>
              <a:rPr lang="en-US" sz="1800" b="1" dirty="0">
                <a:latin typeface="Arial Narrow" panose="020B0606020202030204" pitchFamily="34" charset="0"/>
              </a:rPr>
              <a:t>will draw everyone to myself</a:t>
            </a:r>
            <a:r>
              <a:rPr lang="en-US" sz="1800" dirty="0">
                <a:latin typeface="Arial Narrow" panose="020B0606020202030204" pitchFamily="34" charset="0"/>
              </a:rPr>
              <a:t>.”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He said this indicating the kind of death he would die</a:t>
            </a:r>
            <a:r>
              <a:rPr lang="en-US" sz="1800" dirty="0" smtClean="0">
                <a:latin typeface="Arial Narrow" panose="020B0606020202030204" pitchFamily="34" charset="0"/>
              </a:rPr>
              <a:t>.</a:t>
            </a:r>
            <a:endParaRPr lang="en-US" sz="18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5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Sun. Lent, B – </a:t>
            </a:r>
            <a:r>
              <a:rPr lang="en-US" dirty="0" smtClean="0">
                <a:solidFill>
                  <a:schemeClr val="tx1"/>
                </a:solidFill>
              </a:rPr>
              <a:t>John </a:t>
            </a:r>
            <a:r>
              <a:rPr lang="en-US" dirty="0">
                <a:solidFill>
                  <a:schemeClr val="tx1"/>
                </a:solidFill>
              </a:rPr>
              <a:t>12:20-33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314980"/>
            <a:ext cx="1645443" cy="195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53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Break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</a:p>
          <a:p>
            <a:pPr lvl="1"/>
            <a:r>
              <a:rPr lang="en-US" dirty="0" smtClean="0"/>
              <a:t>Please “raise your hands” (electronically)</a:t>
            </a:r>
          </a:p>
          <a:p>
            <a:pPr lvl="1"/>
            <a:r>
              <a:rPr lang="en-US" dirty="0" smtClean="0"/>
              <a:t>Or open your mic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Break</a:t>
            </a:r>
          </a:p>
          <a:p>
            <a:pPr lvl="1"/>
            <a:r>
              <a:rPr lang="en-US" dirty="0" smtClean="0"/>
              <a:t>We will continue in 10 minutes.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0000"/>
            <a:ext cx="168895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2983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267200"/>
            <a:ext cx="6248400" cy="1905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Fr. Felix Just, S.J., Ph.D.</a:t>
            </a:r>
          </a:p>
          <a:p>
            <a:r>
              <a:rPr lang="en-US" sz="2000" b="1" i="1" dirty="0" smtClean="0">
                <a:solidFill>
                  <a:schemeClr val="bg2">
                    <a:lumMod val="50000"/>
                  </a:schemeClr>
                </a:solidFill>
              </a:rPr>
              <a:t>Living Word Catholic Biblical Ministries</a:t>
            </a:r>
            <a:endParaRPr lang="en-US" sz="2800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400" u="sng" dirty="0" smtClean="0">
                <a:solidFill>
                  <a:schemeClr val="tx1"/>
                </a:solidFill>
              </a:rPr>
              <a:t>http://catholic-resources.org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305800" cy="3048000"/>
          </a:xfrm>
        </p:spPr>
        <p:txBody>
          <a:bodyPr/>
          <a:lstStyle/>
          <a:p>
            <a:r>
              <a:rPr lang="en-US" sz="18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Mount Saint Mary’s University “Ecclesia” Program Presents:</a:t>
            </a:r>
            <a:r>
              <a:rPr lang="en-US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/>
            </a:r>
            <a:br>
              <a:rPr lang="en-US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2800" b="1" i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Living Word: Scriptures of the 2021 Liturgical Year</a:t>
            </a:r>
            <a:br>
              <a:rPr lang="en-US" sz="2800" b="1" i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4000" b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/>
            </a:r>
            <a:br>
              <a:rPr lang="en-US" sz="4000" b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Lectionary Readings for the </a:t>
            </a:r>
            <a:b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</a:t>
            </a:r>
            <a:endParaRPr lang="en-US" sz="44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24578" name="Picture 2" descr="Image result for lent as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895" y="3733800"/>
            <a:ext cx="1991023" cy="26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552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8305800" cy="56388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It is truly right and just</a:t>
            </a:r>
            <a:r>
              <a:rPr lang="en-US" sz="2000" b="1" dirty="0" smtClean="0"/>
              <a:t>, </a:t>
            </a:r>
            <a:br>
              <a:rPr lang="en-US" sz="2000" b="1" dirty="0" smtClean="0"/>
            </a:br>
            <a:r>
              <a:rPr lang="en-US" sz="2000" b="1" dirty="0" smtClean="0"/>
              <a:t>our </a:t>
            </a:r>
            <a:r>
              <a:rPr lang="en-US" sz="2000" b="1" dirty="0"/>
              <a:t>duty and our salvation,</a:t>
            </a:r>
            <a:br>
              <a:rPr lang="en-US" sz="2000" b="1" dirty="0"/>
            </a:br>
            <a:r>
              <a:rPr lang="en-US" sz="2000" b="1" dirty="0"/>
              <a:t>always and everywhere to give you thanks,</a:t>
            </a:r>
            <a:br>
              <a:rPr lang="en-US" sz="2000" b="1" dirty="0"/>
            </a:br>
            <a:r>
              <a:rPr lang="en-US" sz="2000" b="1" dirty="0"/>
              <a:t>Lord, holy Father</a:t>
            </a:r>
            <a:r>
              <a:rPr lang="en-US" sz="2000" b="1" dirty="0" smtClean="0"/>
              <a:t>, almighty </a:t>
            </a:r>
            <a:r>
              <a:rPr lang="en-US" sz="2000" b="1" dirty="0"/>
              <a:t>and eternal God</a:t>
            </a:r>
            <a:r>
              <a:rPr lang="en-US" sz="2000" b="1" dirty="0" smtClean="0"/>
              <a:t>, through </a:t>
            </a:r>
            <a:r>
              <a:rPr lang="en-US" sz="2000" b="1" dirty="0"/>
              <a:t>Christ our Lord.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800" b="1" dirty="0"/>
              <a:t>By abstaining forty long days from earthly food, </a:t>
            </a:r>
            <a:br>
              <a:rPr lang="en-US" sz="2800" b="1" dirty="0"/>
            </a:br>
            <a:r>
              <a:rPr lang="en-US" sz="2800" b="1" dirty="0"/>
              <a:t>he consecrated through his fast </a:t>
            </a:r>
            <a:br>
              <a:rPr lang="en-US" sz="2800" b="1" dirty="0"/>
            </a:br>
            <a:r>
              <a:rPr lang="en-US" sz="2800" b="1" dirty="0"/>
              <a:t>the pattern of our Lenten observance and, </a:t>
            </a:r>
            <a:br>
              <a:rPr lang="en-US" sz="2800" b="1" dirty="0"/>
            </a:br>
            <a:r>
              <a:rPr lang="en-US" sz="2800" b="1" dirty="0"/>
              <a:t>by overturning all the snares of the ancient serpent, </a:t>
            </a:r>
            <a:br>
              <a:rPr lang="en-US" sz="2800" b="1" dirty="0"/>
            </a:br>
            <a:r>
              <a:rPr lang="en-US" sz="2800" b="1" dirty="0"/>
              <a:t>taught us to cast out the leaven of malice, </a:t>
            </a:r>
            <a:br>
              <a:rPr lang="en-US" sz="2800" b="1" dirty="0"/>
            </a:br>
            <a:r>
              <a:rPr lang="en-US" sz="2800" b="1" dirty="0"/>
              <a:t>so that, celebrating worthily the Paschal Mystery, </a:t>
            </a:r>
            <a:br>
              <a:rPr lang="en-US" sz="2800" b="1" dirty="0"/>
            </a:br>
            <a:r>
              <a:rPr lang="en-US" sz="2800" b="1" dirty="0"/>
              <a:t>we might pass over at last to the eternal paschal feast.</a:t>
            </a:r>
            <a:br>
              <a:rPr lang="en-US" sz="28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000" b="1" dirty="0"/>
              <a:t>And so, with the company of Angels and Saints, </a:t>
            </a:r>
            <a:br>
              <a:rPr lang="en-US" sz="2000" b="1" dirty="0"/>
            </a:br>
            <a:r>
              <a:rPr lang="en-US" sz="2000" b="1" dirty="0"/>
              <a:t>we sing the hymn of your praise, </a:t>
            </a:r>
            <a:r>
              <a:rPr lang="en-US" sz="2000" b="1" dirty="0" smtClean="0"/>
              <a:t> as </a:t>
            </a:r>
            <a:r>
              <a:rPr lang="en-US" sz="2000" b="1" dirty="0"/>
              <a:t>without end we acclaim: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1</a:t>
            </a:r>
            <a:r>
              <a:rPr lang="en-US" sz="4000" baseline="30000" dirty="0" smtClean="0">
                <a:solidFill>
                  <a:srgbClr val="002060"/>
                </a:solidFill>
              </a:rPr>
              <a:t>st</a:t>
            </a:r>
            <a:r>
              <a:rPr lang="en-US" sz="4000" dirty="0" smtClean="0">
                <a:solidFill>
                  <a:srgbClr val="002060"/>
                </a:solidFill>
              </a:rPr>
              <a:t> Sunday of </a:t>
            </a:r>
            <a:r>
              <a:rPr lang="en-US" sz="4000" dirty="0" smtClean="0">
                <a:solidFill>
                  <a:srgbClr val="002060"/>
                </a:solidFill>
              </a:rPr>
              <a:t>Lent </a:t>
            </a:r>
            <a:r>
              <a:rPr lang="en-US" sz="4000" dirty="0" smtClean="0">
                <a:solidFill>
                  <a:srgbClr val="002060"/>
                </a:solidFill>
              </a:rPr>
              <a:t>– </a:t>
            </a:r>
            <a:r>
              <a:rPr lang="en-US" sz="4000" dirty="0" smtClean="0">
                <a:solidFill>
                  <a:schemeClr val="tx1"/>
                </a:solidFill>
              </a:rPr>
              <a:t>Preface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74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8382000" cy="56388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It is truly right and just</a:t>
            </a:r>
            <a:r>
              <a:rPr lang="en-US" sz="2000" b="1" dirty="0" smtClean="0"/>
              <a:t>, </a:t>
            </a:r>
            <a:br>
              <a:rPr lang="en-US" sz="2000" b="1" dirty="0" smtClean="0"/>
            </a:br>
            <a:r>
              <a:rPr lang="en-US" sz="2000" b="1" dirty="0" smtClean="0"/>
              <a:t>our </a:t>
            </a:r>
            <a:r>
              <a:rPr lang="en-US" sz="2000" b="1" dirty="0"/>
              <a:t>duty and our salvation,</a:t>
            </a:r>
            <a:br>
              <a:rPr lang="en-US" sz="2000" b="1" dirty="0"/>
            </a:br>
            <a:r>
              <a:rPr lang="en-US" sz="2000" b="1" dirty="0"/>
              <a:t>always and everywhere to give you thanks,</a:t>
            </a:r>
            <a:br>
              <a:rPr lang="en-US" sz="2000" b="1" dirty="0"/>
            </a:br>
            <a:r>
              <a:rPr lang="en-US" sz="2000" b="1" dirty="0"/>
              <a:t>Lord, holy Father</a:t>
            </a:r>
            <a:r>
              <a:rPr lang="en-US" sz="2000" b="1" dirty="0" smtClean="0"/>
              <a:t>, almighty </a:t>
            </a:r>
            <a:r>
              <a:rPr lang="en-US" sz="2000" b="1" dirty="0"/>
              <a:t>and eternal God</a:t>
            </a:r>
            <a:r>
              <a:rPr lang="en-US" sz="2000" b="1" dirty="0" smtClean="0"/>
              <a:t>, through </a:t>
            </a:r>
            <a:r>
              <a:rPr lang="en-US" sz="2000" b="1" dirty="0"/>
              <a:t>Christ our Lord.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600" b="1" dirty="0"/>
              <a:t>For after he had told the disciples of his coming Death,</a:t>
            </a:r>
            <a:br>
              <a:rPr lang="en-US" sz="2600" b="1" dirty="0"/>
            </a:br>
            <a:r>
              <a:rPr lang="en-US" sz="2600" b="1" dirty="0"/>
              <a:t>on the holy mountain he manifested to them his glory,</a:t>
            </a:r>
            <a:br>
              <a:rPr lang="en-US" sz="2600" b="1" dirty="0"/>
            </a:br>
            <a:r>
              <a:rPr lang="en-US" sz="2600" b="1" dirty="0"/>
              <a:t>to show, even by the testimony of the law and the prophets,</a:t>
            </a:r>
            <a:br>
              <a:rPr lang="en-US" sz="2600" b="1" dirty="0"/>
            </a:br>
            <a:r>
              <a:rPr lang="en-US" sz="2600" b="1" dirty="0"/>
              <a:t>that the Passion leads to the glory of the Resurrection.</a:t>
            </a:r>
            <a:br>
              <a:rPr lang="en-US" sz="26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000" b="1" dirty="0"/>
              <a:t>And so, with the Powers of heaven,</a:t>
            </a:r>
            <a:br>
              <a:rPr lang="en-US" sz="2000" b="1" dirty="0"/>
            </a:br>
            <a:r>
              <a:rPr lang="en-US" sz="2000" b="1" dirty="0"/>
              <a:t>we worship you constantly on earth,</a:t>
            </a:r>
            <a:br>
              <a:rPr lang="en-US" sz="2000" b="1" dirty="0"/>
            </a:br>
            <a:r>
              <a:rPr lang="en-US" sz="2000" b="1" dirty="0"/>
              <a:t>and before your majesty without end we acclaim</a:t>
            </a:r>
            <a:r>
              <a:rPr lang="en-US" sz="2000" b="1" dirty="0" smtClean="0"/>
              <a:t>:</a:t>
            </a:r>
            <a:r>
              <a:rPr lang="en-US" sz="2000" b="1" dirty="0"/>
              <a:t/>
            </a:r>
            <a:br>
              <a:rPr lang="en-US" sz="2000" b="1" dirty="0"/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2</a:t>
            </a:r>
            <a:r>
              <a:rPr lang="en-US" sz="4000" baseline="30000" dirty="0" smtClean="0">
                <a:solidFill>
                  <a:srgbClr val="002060"/>
                </a:solidFill>
              </a:rPr>
              <a:t>nd</a:t>
            </a:r>
            <a:r>
              <a:rPr lang="en-US" sz="4000" dirty="0" smtClean="0">
                <a:solidFill>
                  <a:srgbClr val="002060"/>
                </a:solidFill>
              </a:rPr>
              <a:t> Sunday </a:t>
            </a:r>
            <a:r>
              <a:rPr lang="en-US" sz="4000" dirty="0" smtClean="0">
                <a:solidFill>
                  <a:srgbClr val="002060"/>
                </a:solidFill>
              </a:rPr>
              <a:t>of </a:t>
            </a:r>
            <a:r>
              <a:rPr lang="en-US" sz="4000" dirty="0" smtClean="0">
                <a:solidFill>
                  <a:srgbClr val="002060"/>
                </a:solidFill>
              </a:rPr>
              <a:t>Lent </a:t>
            </a:r>
            <a:r>
              <a:rPr lang="en-US" sz="4000" dirty="0" smtClean="0">
                <a:solidFill>
                  <a:srgbClr val="002060"/>
                </a:solidFill>
              </a:rPr>
              <a:t>– </a:t>
            </a:r>
            <a:r>
              <a:rPr lang="en-US" sz="4000" dirty="0" smtClean="0">
                <a:solidFill>
                  <a:schemeClr val="tx1"/>
                </a:solidFill>
              </a:rPr>
              <a:t>Preface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49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8382000" cy="56388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It is truly right and just</a:t>
            </a:r>
            <a:r>
              <a:rPr lang="en-US" sz="2000" b="1" dirty="0" smtClean="0"/>
              <a:t>, </a:t>
            </a:r>
            <a:br>
              <a:rPr lang="en-US" sz="2000" b="1" dirty="0" smtClean="0"/>
            </a:br>
            <a:r>
              <a:rPr lang="en-US" sz="2000" b="1" dirty="0" smtClean="0"/>
              <a:t>our </a:t>
            </a:r>
            <a:r>
              <a:rPr lang="en-US" sz="2000" b="1" dirty="0"/>
              <a:t>duty and our salvation,</a:t>
            </a:r>
            <a:br>
              <a:rPr lang="en-US" sz="2000" b="1" dirty="0"/>
            </a:br>
            <a:r>
              <a:rPr lang="en-US" sz="2000" b="1" dirty="0"/>
              <a:t>always and everywhere to give you thanks,</a:t>
            </a:r>
            <a:br>
              <a:rPr lang="en-US" sz="2000" b="1" dirty="0"/>
            </a:br>
            <a:r>
              <a:rPr lang="en-US" sz="2000" b="1" dirty="0"/>
              <a:t>Lord, holy Father</a:t>
            </a:r>
            <a:r>
              <a:rPr lang="en-US" sz="2000" b="1" dirty="0" smtClean="0"/>
              <a:t>, almighty </a:t>
            </a:r>
            <a:r>
              <a:rPr lang="en-US" sz="2000" b="1" dirty="0"/>
              <a:t>and eternal God</a:t>
            </a:r>
            <a:r>
              <a:rPr lang="en-US" sz="2000" b="1" dirty="0" smtClean="0"/>
              <a:t>, through </a:t>
            </a:r>
            <a:r>
              <a:rPr lang="en-US" sz="2000" b="1" dirty="0"/>
              <a:t>Christ our Lord.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600" b="1" dirty="0"/>
              <a:t>For when he asked the Samaritan woman for water to drink,</a:t>
            </a:r>
            <a:br>
              <a:rPr lang="en-US" sz="2600" b="1" dirty="0"/>
            </a:br>
            <a:r>
              <a:rPr lang="en-US" sz="2600" b="1" dirty="0"/>
              <a:t>he had already created the gift of faith within her</a:t>
            </a:r>
            <a:br>
              <a:rPr lang="en-US" sz="2600" b="1" dirty="0"/>
            </a:br>
            <a:r>
              <a:rPr lang="en-US" sz="2600" b="1" dirty="0"/>
              <a:t>and so ardently did he thirst for her faith,</a:t>
            </a:r>
            <a:br>
              <a:rPr lang="en-US" sz="2600" b="1" dirty="0"/>
            </a:br>
            <a:r>
              <a:rPr lang="en-US" sz="2600" b="1" dirty="0"/>
              <a:t>that he kindled in her the fire of divine love.</a:t>
            </a:r>
            <a:br>
              <a:rPr lang="en-US" sz="26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000" b="1" dirty="0"/>
              <a:t>And so we, too, give you thanks </a:t>
            </a:r>
            <a:br>
              <a:rPr lang="en-US" sz="2000" b="1" dirty="0"/>
            </a:br>
            <a:r>
              <a:rPr lang="en-US" sz="2000" b="1" dirty="0"/>
              <a:t>and with the Angels praise your mighty deeds, </a:t>
            </a:r>
            <a:br>
              <a:rPr lang="en-US" sz="2000" b="1" dirty="0"/>
            </a:br>
            <a:r>
              <a:rPr lang="en-US" sz="2000" b="1" dirty="0"/>
              <a:t>as we acclaim:</a:t>
            </a:r>
            <a:br>
              <a:rPr lang="en-US" sz="2000" b="1" dirty="0"/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3</a:t>
            </a:r>
            <a:r>
              <a:rPr lang="en-US" sz="4000" baseline="30000" dirty="0" smtClean="0">
                <a:solidFill>
                  <a:srgbClr val="002060"/>
                </a:solidFill>
              </a:rPr>
              <a:t>rd</a:t>
            </a:r>
            <a:r>
              <a:rPr lang="en-US" sz="4000" dirty="0" smtClean="0">
                <a:solidFill>
                  <a:srgbClr val="002060"/>
                </a:solidFill>
              </a:rPr>
              <a:t> Sunday </a:t>
            </a:r>
            <a:r>
              <a:rPr lang="en-US" sz="4000" dirty="0" smtClean="0">
                <a:solidFill>
                  <a:srgbClr val="002060"/>
                </a:solidFill>
              </a:rPr>
              <a:t>of </a:t>
            </a:r>
            <a:r>
              <a:rPr lang="en-US" sz="4000" dirty="0" smtClean="0">
                <a:solidFill>
                  <a:srgbClr val="002060"/>
                </a:solidFill>
              </a:rPr>
              <a:t>Lent </a:t>
            </a:r>
            <a:r>
              <a:rPr lang="en-US" sz="4000" dirty="0" smtClean="0">
                <a:solidFill>
                  <a:srgbClr val="002060"/>
                </a:solidFill>
              </a:rPr>
              <a:t>– </a:t>
            </a:r>
            <a:r>
              <a:rPr lang="en-US" sz="4000" dirty="0" smtClean="0">
                <a:solidFill>
                  <a:schemeClr val="tx1"/>
                </a:solidFill>
              </a:rPr>
              <a:t>Preface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8382000" cy="56388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It is truly right and just</a:t>
            </a:r>
            <a:r>
              <a:rPr lang="en-US" sz="2000" b="1" dirty="0" smtClean="0"/>
              <a:t>, </a:t>
            </a:r>
            <a:br>
              <a:rPr lang="en-US" sz="2000" b="1" dirty="0" smtClean="0"/>
            </a:br>
            <a:r>
              <a:rPr lang="en-US" sz="2000" b="1" dirty="0" smtClean="0"/>
              <a:t>our </a:t>
            </a:r>
            <a:r>
              <a:rPr lang="en-US" sz="2000" b="1" dirty="0"/>
              <a:t>duty and our salvation,</a:t>
            </a:r>
            <a:br>
              <a:rPr lang="en-US" sz="2000" b="1" dirty="0"/>
            </a:br>
            <a:r>
              <a:rPr lang="en-US" sz="2000" b="1" dirty="0"/>
              <a:t>always and everywhere to give you thanks,</a:t>
            </a:r>
            <a:br>
              <a:rPr lang="en-US" sz="2000" b="1" dirty="0"/>
            </a:br>
            <a:r>
              <a:rPr lang="en-US" sz="2000" b="1" dirty="0"/>
              <a:t>Lord, holy Father</a:t>
            </a:r>
            <a:r>
              <a:rPr lang="en-US" sz="2000" b="1" dirty="0" smtClean="0"/>
              <a:t>, almighty </a:t>
            </a:r>
            <a:r>
              <a:rPr lang="en-US" sz="2000" b="1" dirty="0"/>
              <a:t>and eternal God</a:t>
            </a:r>
            <a:r>
              <a:rPr lang="en-US" sz="2000" b="1" dirty="0" smtClean="0"/>
              <a:t>, through </a:t>
            </a:r>
            <a:r>
              <a:rPr lang="en-US" sz="2000" b="1" dirty="0"/>
              <a:t>Christ our Lord.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800" b="1" dirty="0"/>
              <a:t>By the mystery of the Incarnation, </a:t>
            </a:r>
            <a:br>
              <a:rPr lang="en-US" sz="2800" b="1" dirty="0"/>
            </a:br>
            <a:r>
              <a:rPr lang="en-US" sz="2800" b="1" dirty="0"/>
              <a:t>he has led the human race that walked in darkness </a:t>
            </a:r>
            <a:br>
              <a:rPr lang="en-US" sz="2800" b="1" dirty="0"/>
            </a:br>
            <a:r>
              <a:rPr lang="en-US" sz="2800" b="1" dirty="0"/>
              <a:t>into the radiance of the faith </a:t>
            </a:r>
            <a:br>
              <a:rPr lang="en-US" sz="2800" b="1" dirty="0"/>
            </a:br>
            <a:r>
              <a:rPr lang="en-US" sz="2800" b="1" dirty="0"/>
              <a:t>and he brought those born in slavery to ancient sin </a:t>
            </a:r>
            <a:br>
              <a:rPr lang="en-US" sz="2800" b="1" dirty="0"/>
            </a:br>
            <a:r>
              <a:rPr lang="en-US" sz="2800" b="1" dirty="0"/>
              <a:t>through the waters of regeneration </a:t>
            </a:r>
            <a:br>
              <a:rPr lang="en-US" sz="2800" b="1" dirty="0"/>
            </a:br>
            <a:r>
              <a:rPr lang="en-US" sz="2800" b="1" dirty="0"/>
              <a:t>to make them your adopted children.</a:t>
            </a:r>
            <a:br>
              <a:rPr lang="en-US" sz="28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>Therefore, all creatures of heaven and earth </a:t>
            </a:r>
            <a:br>
              <a:rPr lang="en-US" sz="2000" b="1" dirty="0"/>
            </a:br>
            <a:r>
              <a:rPr lang="en-US" sz="2000" b="1" dirty="0"/>
              <a:t>sing a new song in adoration, </a:t>
            </a:r>
            <a:br>
              <a:rPr lang="en-US" sz="2000" b="1" dirty="0"/>
            </a:br>
            <a:r>
              <a:rPr lang="en-US" sz="2000" b="1" dirty="0"/>
              <a:t>and we, with all the host of Angels, </a:t>
            </a:r>
            <a:br>
              <a:rPr lang="en-US" sz="2000" b="1" dirty="0"/>
            </a:br>
            <a:r>
              <a:rPr lang="en-US" sz="2000" b="1" dirty="0"/>
              <a:t>cry out, and without end acclaim</a:t>
            </a:r>
            <a:r>
              <a:rPr lang="en-US" sz="2000" b="1" dirty="0" smtClean="0"/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4</a:t>
            </a:r>
            <a:r>
              <a:rPr lang="en-US" sz="4000" baseline="30000" dirty="0" smtClean="0">
                <a:solidFill>
                  <a:srgbClr val="002060"/>
                </a:solidFill>
              </a:rPr>
              <a:t>th</a:t>
            </a:r>
            <a:r>
              <a:rPr lang="en-US" sz="4000" dirty="0" smtClean="0">
                <a:solidFill>
                  <a:srgbClr val="002060"/>
                </a:solidFill>
              </a:rPr>
              <a:t> Sunday </a:t>
            </a:r>
            <a:r>
              <a:rPr lang="en-US" sz="4000" dirty="0" smtClean="0">
                <a:solidFill>
                  <a:srgbClr val="002060"/>
                </a:solidFill>
              </a:rPr>
              <a:t>of </a:t>
            </a:r>
            <a:r>
              <a:rPr lang="en-US" sz="4000" dirty="0" smtClean="0">
                <a:solidFill>
                  <a:srgbClr val="002060"/>
                </a:solidFill>
              </a:rPr>
              <a:t>Lent </a:t>
            </a:r>
            <a:r>
              <a:rPr lang="en-US" sz="4000" dirty="0" smtClean="0">
                <a:solidFill>
                  <a:srgbClr val="002060"/>
                </a:solidFill>
              </a:rPr>
              <a:t>– </a:t>
            </a:r>
            <a:r>
              <a:rPr lang="en-US" sz="4000" dirty="0" smtClean="0">
                <a:solidFill>
                  <a:schemeClr val="tx1"/>
                </a:solidFill>
              </a:rPr>
              <a:t>Preface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8382000" cy="56388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It is truly right and just</a:t>
            </a:r>
            <a:r>
              <a:rPr lang="en-US" sz="2000" b="1" dirty="0" smtClean="0"/>
              <a:t>, </a:t>
            </a:r>
            <a:br>
              <a:rPr lang="en-US" sz="2000" b="1" dirty="0" smtClean="0"/>
            </a:br>
            <a:r>
              <a:rPr lang="en-US" sz="2000" b="1" dirty="0" smtClean="0"/>
              <a:t>our </a:t>
            </a:r>
            <a:r>
              <a:rPr lang="en-US" sz="2000" b="1" dirty="0"/>
              <a:t>duty and our salvation,</a:t>
            </a:r>
            <a:br>
              <a:rPr lang="en-US" sz="2000" b="1" dirty="0"/>
            </a:br>
            <a:r>
              <a:rPr lang="en-US" sz="2000" b="1" dirty="0"/>
              <a:t>always and everywhere to give you thanks,</a:t>
            </a:r>
            <a:br>
              <a:rPr lang="en-US" sz="2000" b="1" dirty="0"/>
            </a:br>
            <a:r>
              <a:rPr lang="en-US" sz="2000" b="1" dirty="0"/>
              <a:t>Lord, holy Father</a:t>
            </a:r>
            <a:r>
              <a:rPr lang="en-US" sz="2000" b="1" dirty="0" smtClean="0"/>
              <a:t>, almighty </a:t>
            </a:r>
            <a:r>
              <a:rPr lang="en-US" sz="2000" b="1" dirty="0"/>
              <a:t>and eternal God</a:t>
            </a:r>
            <a:r>
              <a:rPr lang="en-US" sz="2000" b="1" dirty="0" smtClean="0"/>
              <a:t>, through </a:t>
            </a:r>
            <a:r>
              <a:rPr lang="en-US" sz="2000" b="1" dirty="0"/>
              <a:t>Christ our Lord.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800" b="1" dirty="0"/>
              <a:t>For as true man he wept for Lazarus his friend </a:t>
            </a:r>
            <a:br>
              <a:rPr lang="en-US" sz="2800" b="1" dirty="0"/>
            </a:br>
            <a:r>
              <a:rPr lang="en-US" sz="2800" b="1" dirty="0"/>
              <a:t>and as eternal God raised him from the tomb, </a:t>
            </a:r>
            <a:br>
              <a:rPr lang="en-US" sz="2800" b="1" dirty="0"/>
            </a:br>
            <a:r>
              <a:rPr lang="en-US" sz="2800" b="1" dirty="0"/>
              <a:t>just as, taking pity on the human, </a:t>
            </a:r>
            <a:br>
              <a:rPr lang="en-US" sz="2800" b="1" dirty="0"/>
            </a:br>
            <a:r>
              <a:rPr lang="en-US" sz="2800" b="1" dirty="0"/>
              <a:t>he leads us by sacred mysteries to new life.</a:t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000" b="1" dirty="0"/>
              <a:t>Through him the host of Angels adores your majesty </a:t>
            </a:r>
            <a:br>
              <a:rPr lang="en-US" sz="2000" b="1" dirty="0"/>
            </a:br>
            <a:r>
              <a:rPr lang="en-US" sz="2000" b="1" dirty="0"/>
              <a:t>and rejoices in your presence for ever. </a:t>
            </a:r>
            <a:br>
              <a:rPr lang="en-US" sz="2000" b="1" dirty="0"/>
            </a:br>
            <a:r>
              <a:rPr lang="en-US" sz="2000" b="1" dirty="0"/>
              <a:t>May our voices, we pray, </a:t>
            </a:r>
            <a:br>
              <a:rPr lang="en-US" sz="2000" b="1" dirty="0"/>
            </a:br>
            <a:r>
              <a:rPr lang="en-US" sz="2000" b="1" dirty="0"/>
              <a:t>join with theirs in one chorus of exultant praise, </a:t>
            </a:r>
            <a:br>
              <a:rPr lang="en-US" sz="2000" b="1" dirty="0"/>
            </a:br>
            <a:r>
              <a:rPr lang="en-US" sz="2000" b="1" dirty="0"/>
              <a:t>as we acclaim: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5</a:t>
            </a:r>
            <a:r>
              <a:rPr lang="en-US" sz="4000" baseline="30000" dirty="0" smtClean="0">
                <a:solidFill>
                  <a:srgbClr val="002060"/>
                </a:solidFill>
              </a:rPr>
              <a:t>th</a:t>
            </a:r>
            <a:r>
              <a:rPr lang="en-US" sz="4000" dirty="0" smtClean="0">
                <a:solidFill>
                  <a:srgbClr val="002060"/>
                </a:solidFill>
              </a:rPr>
              <a:t> Sunday </a:t>
            </a:r>
            <a:r>
              <a:rPr lang="en-US" sz="4000" dirty="0" smtClean="0">
                <a:solidFill>
                  <a:srgbClr val="002060"/>
                </a:solidFill>
              </a:rPr>
              <a:t>of </a:t>
            </a:r>
            <a:r>
              <a:rPr lang="en-US" sz="4000" dirty="0" smtClean="0">
                <a:solidFill>
                  <a:srgbClr val="002060"/>
                </a:solidFill>
              </a:rPr>
              <a:t>Lent </a:t>
            </a:r>
            <a:r>
              <a:rPr lang="en-US" sz="4000" dirty="0" smtClean="0">
                <a:solidFill>
                  <a:srgbClr val="002060"/>
                </a:solidFill>
              </a:rPr>
              <a:t>– </a:t>
            </a:r>
            <a:r>
              <a:rPr lang="en-US" sz="4000" dirty="0" smtClean="0">
                <a:solidFill>
                  <a:schemeClr val="tx1"/>
                </a:solidFill>
              </a:rPr>
              <a:t>Preface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5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sz="2800" dirty="0" smtClean="0"/>
              <a:t>[</a:t>
            </a:r>
            <a:r>
              <a:rPr lang="en-US" sz="2800" b="1" dirty="0" smtClean="0"/>
              <a:t>Sundays of Lent</a:t>
            </a:r>
            <a:r>
              <a:rPr lang="en-US" sz="2800" dirty="0" smtClean="0"/>
              <a:t>, </a:t>
            </a:r>
            <a:r>
              <a:rPr lang="en-US" sz="2800" i="1" dirty="0" smtClean="0"/>
              <a:t>cont</a:t>
            </a:r>
            <a:r>
              <a:rPr lang="en-US" sz="2800" dirty="0" smtClean="0"/>
              <a:t>.]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The </a:t>
            </a:r>
            <a:r>
              <a:rPr lang="en-US" sz="2400" b="1" dirty="0"/>
              <a:t>Old Testament readings </a:t>
            </a:r>
            <a:r>
              <a:rPr lang="en-US" sz="2400" dirty="0">
                <a:solidFill>
                  <a:schemeClr val="tx1"/>
                </a:solidFill>
              </a:rPr>
              <a:t>are about the </a:t>
            </a:r>
            <a:r>
              <a:rPr lang="en-US" sz="2400" u="sng" dirty="0">
                <a:solidFill>
                  <a:schemeClr val="tx1"/>
                </a:solidFill>
              </a:rPr>
              <a:t>history of salvation</a:t>
            </a:r>
            <a:r>
              <a:rPr lang="en-US" sz="2400" dirty="0">
                <a:solidFill>
                  <a:schemeClr val="tx1"/>
                </a:solidFill>
              </a:rPr>
              <a:t>, which is one of the themes proper to the catechesis of Lent</a:t>
            </a:r>
            <a:r>
              <a:rPr lang="en-US" sz="2400" dirty="0" smtClean="0">
                <a:solidFill>
                  <a:schemeClr val="tx1"/>
                </a:solidFill>
              </a:rPr>
              <a:t>.  The </a:t>
            </a:r>
            <a:r>
              <a:rPr lang="en-US" sz="2400" dirty="0">
                <a:solidFill>
                  <a:schemeClr val="tx1"/>
                </a:solidFill>
              </a:rPr>
              <a:t>series of texts for each Year presents the </a:t>
            </a:r>
            <a:r>
              <a:rPr lang="en-US" sz="2400" u="sng" dirty="0">
                <a:solidFill>
                  <a:schemeClr val="tx1"/>
                </a:solidFill>
              </a:rPr>
              <a:t>main elements of salvation history</a:t>
            </a:r>
            <a:r>
              <a:rPr lang="en-US" sz="2400" dirty="0">
                <a:solidFill>
                  <a:schemeClr val="tx1"/>
                </a:solidFill>
              </a:rPr>
              <a:t> from its beginning until the promise of the New </a:t>
            </a:r>
            <a:r>
              <a:rPr lang="en-US" sz="2400" dirty="0" smtClean="0">
                <a:solidFill>
                  <a:schemeClr val="tx1"/>
                </a:solidFill>
              </a:rPr>
              <a:t>Covenant.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Lectionary</a:t>
            </a:r>
            <a:r>
              <a:rPr lang="en-US" dirty="0" smtClean="0"/>
              <a:t>, </a:t>
            </a:r>
            <a:r>
              <a:rPr lang="en-US" dirty="0"/>
              <a:t>"</a:t>
            </a:r>
            <a:r>
              <a:rPr lang="en-US" dirty="0" smtClean="0"/>
              <a:t>Intro," </a:t>
            </a:r>
            <a:r>
              <a:rPr lang="en-US" dirty="0"/>
              <a:t>chap. 5, par. 97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76522"/>
            <a:ext cx="5842960" cy="328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470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804246"/>
              </p:ext>
            </p:extLst>
          </p:nvPr>
        </p:nvGraphicFramePr>
        <p:xfrm>
          <a:off x="402351" y="1828800"/>
          <a:ext cx="8360649" cy="381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157"/>
                <a:gridCol w="1989773"/>
                <a:gridCol w="2199323"/>
                <a:gridCol w="1738948"/>
                <a:gridCol w="2056448"/>
              </a:tblGrid>
              <a:tr h="635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3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Year A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Year B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Year C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Salvation History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en-US" sz="2000" b="1" baseline="30000" dirty="0">
                          <a:effectLst/>
                          <a:latin typeface="Arial Narrow" panose="020B0606020202030204" pitchFamily="34" charset="0"/>
                        </a:rPr>
                        <a:t>st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Gen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2:7-9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;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3:1-7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Gen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9:8-15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Narrow" panose="020B0606020202030204" pitchFamily="34" charset="0"/>
                        </a:rPr>
                        <a:t>Deut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26:4-10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Human</a:t>
                      </a:r>
                      <a:r>
                        <a:rPr lang="en-US" sz="1800" b="1" baseline="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Origins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en-US" sz="2000" b="1" baseline="30000" dirty="0">
                          <a:effectLst/>
                          <a:latin typeface="Arial Narrow" panose="020B0606020202030204" pitchFamily="34" charset="0"/>
                        </a:rPr>
                        <a:t>nd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Gen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12:1-4a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Gen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22:</a:t>
                      </a:r>
                      <a:r>
                        <a:rPr lang="en-US" sz="1600" b="1" dirty="0" smtClean="0">
                          <a:effectLst/>
                          <a:latin typeface="Arial Narrow" panose="020B0606020202030204" pitchFamily="34" charset="0"/>
                        </a:rPr>
                        <a:t>1-2,9a,10-13,15-18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Gen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15:5-12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, 17-18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Abraham/Patriarchs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2000" b="1" baseline="30000" dirty="0">
                          <a:effectLst/>
                          <a:latin typeface="Arial Narrow" panose="020B0606020202030204" pitchFamily="34" charset="0"/>
                        </a:rPr>
                        <a:t>rd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Narrow" panose="020B0606020202030204" pitchFamily="34" charset="0"/>
                        </a:rPr>
                        <a:t>Exod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17:3-7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Arial Narrow" panose="020B0606020202030204" pitchFamily="34" charset="0"/>
                        </a:rPr>
                        <a:t>Exod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20:1-17</a:t>
                      </a:r>
                      <a:r>
                        <a:rPr lang="en-US" sz="1600" b="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b="0" i="1" dirty="0">
                          <a:effectLst/>
                          <a:latin typeface="Arial Narrow" panose="020B0606020202030204" pitchFamily="34" charset="0"/>
                        </a:rPr>
                        <a:t>or shorter</a:t>
                      </a:r>
                      <a:endParaRPr lang="en-US" sz="1800" b="0" i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Narrow" panose="020B0606020202030204" pitchFamily="34" charset="0"/>
                        </a:rPr>
                        <a:t>Exod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3:1-8a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, 13-15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Moses/Israelites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r>
                        <a:rPr lang="en-US" sz="2000" b="1" baseline="30000" dirty="0">
                          <a:effectLst/>
                          <a:latin typeface="Arial Narrow" panose="020B0606020202030204" pitchFamily="34" charset="0"/>
                        </a:rPr>
                        <a:t>th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1 Sam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16:</a:t>
                      </a:r>
                      <a:r>
                        <a:rPr lang="en-US" sz="1600" dirty="0" smtClean="0">
                          <a:effectLst/>
                          <a:latin typeface="Arial Narrow" panose="020B0606020202030204" pitchFamily="34" charset="0"/>
                        </a:rPr>
                        <a:t>1b,6-7,10-13a</a:t>
                      </a:r>
                      <a:endParaRPr lang="en-US" sz="16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2 </a:t>
                      </a:r>
                      <a:r>
                        <a:rPr lang="en-US" sz="1800" b="1" dirty="0" err="1">
                          <a:effectLst/>
                          <a:latin typeface="Arial Narrow" panose="020B0606020202030204" pitchFamily="34" charset="0"/>
                        </a:rPr>
                        <a:t>Chr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36:14-16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, 19-23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Josh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5:9a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, 10-12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Monarchy/Exile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en-US" sz="2000" b="1" baseline="30000" dirty="0">
                          <a:effectLst/>
                          <a:latin typeface="Arial Narrow" panose="020B0606020202030204" pitchFamily="34" charset="0"/>
                        </a:rPr>
                        <a:t>th</a:t>
                      </a:r>
                      <a:endParaRPr lang="en-US" sz="32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Narrow" panose="020B0606020202030204" pitchFamily="34" charset="0"/>
                        </a:rPr>
                        <a:t>Ezek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37:12-14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Arial Narrow" panose="020B0606020202030204" pitchFamily="34" charset="0"/>
                        </a:rPr>
                        <a:t>Jer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31:31-34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Isa </a:t>
                      </a:r>
                      <a:r>
                        <a:rPr lang="en-US" sz="1800" dirty="0" smtClean="0">
                          <a:effectLst/>
                          <a:latin typeface="Arial Narrow" panose="020B0606020202030204" pitchFamily="34" charset="0"/>
                        </a:rPr>
                        <a:t>43:16-21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Prophecy/Restoration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27305" marR="27305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Sundays of LENT: First </a:t>
            </a:r>
            <a:r>
              <a:rPr lang="en-US" dirty="0" smtClean="0"/>
              <a:t>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87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3340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400"/>
              </a:spcBef>
              <a:buSzPct val="100000"/>
              <a:buFont typeface="+mj-lt"/>
              <a:buAutoNum type="arabicParenR"/>
            </a:pPr>
            <a:r>
              <a:rPr lang="en-US" sz="2800" b="1" dirty="0" smtClean="0"/>
              <a:t>Gen 2:7-9; 3:1-7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400" b="1" dirty="0" smtClean="0"/>
              <a:t>ADAM &amp; EVE: First Sin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Gen 12:</a:t>
            </a:r>
            <a:r>
              <a:rPr lang="en-US" sz="2400" b="1" dirty="0" smtClean="0"/>
              <a:t>1-4a</a:t>
            </a:r>
            <a:endParaRPr lang="en-US" sz="2800" b="1" dirty="0" smtClean="0"/>
          </a:p>
          <a:p>
            <a:pPr lvl="1">
              <a:spcBef>
                <a:spcPts val="400"/>
              </a:spcBef>
              <a:buSzPct val="100000"/>
            </a:pPr>
            <a:r>
              <a:rPr lang="en-US" sz="2400" b="1" dirty="0" smtClean="0"/>
              <a:t>ABRAM: Call to leave homeland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err="1" smtClean="0"/>
              <a:t>Exod</a:t>
            </a:r>
            <a:r>
              <a:rPr lang="en-US" sz="2800" b="1" dirty="0" smtClean="0"/>
              <a:t> 17:</a:t>
            </a:r>
            <a:r>
              <a:rPr lang="en-US" sz="2400" b="1" dirty="0" smtClean="0"/>
              <a:t>3-7</a:t>
            </a:r>
            <a:endParaRPr lang="en-US" sz="2800" b="1" dirty="0" smtClean="0"/>
          </a:p>
          <a:p>
            <a:pPr lvl="1">
              <a:spcBef>
                <a:spcPts val="400"/>
              </a:spcBef>
              <a:buSzPct val="100000"/>
            </a:pPr>
            <a:r>
              <a:rPr lang="en-US" sz="2400" b="1" dirty="0" smtClean="0"/>
              <a:t>MOSES: Murmuring for Water in Desert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1 Sam 16:</a:t>
            </a:r>
            <a:r>
              <a:rPr lang="en-US" sz="2400" b="1" dirty="0" smtClean="0"/>
              <a:t>1b, 6-7, 10-13a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400" b="1" dirty="0" smtClean="0"/>
              <a:t>DAVID: Anointed as King of Israel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err="1" smtClean="0"/>
              <a:t>Ezek</a:t>
            </a:r>
            <a:r>
              <a:rPr lang="en-US" sz="2800" b="1" dirty="0" smtClean="0"/>
              <a:t> 37:</a:t>
            </a:r>
            <a:r>
              <a:rPr lang="en-US" sz="2400" b="1" dirty="0" smtClean="0"/>
              <a:t>12-14</a:t>
            </a:r>
            <a:endParaRPr lang="en-US" sz="2800" b="1" dirty="0" smtClean="0"/>
          </a:p>
          <a:p>
            <a:pPr lvl="1">
              <a:spcBef>
                <a:spcPts val="400"/>
              </a:spcBef>
              <a:buSzPct val="100000"/>
            </a:pPr>
            <a:r>
              <a:rPr lang="en-US" sz="2400" b="1" dirty="0" smtClean="0"/>
              <a:t>PROPHET: “I will open your graves…”</a:t>
            </a:r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Lent-A, Sundays 1-5: </a:t>
            </a:r>
            <a:r>
              <a:rPr lang="en-US" dirty="0" smtClean="0"/>
              <a:t>OT 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3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610600" cy="54102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400"/>
              </a:spcBef>
              <a:buSzPct val="100000"/>
              <a:buFont typeface="+mj-lt"/>
              <a:buAutoNum type="arabicParenR"/>
            </a:pPr>
            <a:r>
              <a:rPr lang="en-US" sz="2800" dirty="0" smtClean="0"/>
              <a:t>Ps </a:t>
            </a:r>
            <a:r>
              <a:rPr lang="en-US" sz="2800" dirty="0" smtClean="0"/>
              <a:t>51:3-4</a:t>
            </a:r>
            <a:r>
              <a:rPr lang="en-US" sz="2800" dirty="0"/>
              <a:t>, 5-6, 12-13, </a:t>
            </a:r>
            <a:r>
              <a:rPr lang="en-US" sz="2800" dirty="0" smtClean="0"/>
              <a:t>14+17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000" b="1" i="1" dirty="0" smtClean="0"/>
              <a:t>“</a:t>
            </a:r>
            <a:r>
              <a:rPr lang="en-US" sz="2000" b="1" i="1" dirty="0" smtClean="0"/>
              <a:t>BE  </a:t>
            </a:r>
            <a:r>
              <a:rPr lang="en-US" sz="2000" b="1" i="1" u="sng" dirty="0" smtClean="0"/>
              <a:t>MERCIFUL</a:t>
            </a:r>
            <a:r>
              <a:rPr lang="en-US" sz="2000" b="1" i="1" dirty="0" smtClean="0"/>
              <a:t>, O </a:t>
            </a:r>
            <a:r>
              <a:rPr lang="en-US" sz="2000" b="1" i="1" dirty="0"/>
              <a:t>Lord, for </a:t>
            </a:r>
            <a:r>
              <a:rPr lang="en-US" sz="2000" b="1" i="1" u="sng" dirty="0"/>
              <a:t>we have sinned</a:t>
            </a:r>
            <a:r>
              <a:rPr lang="en-US" sz="2000" b="1" i="1" dirty="0"/>
              <a:t>.</a:t>
            </a:r>
            <a:r>
              <a:rPr lang="en-US" sz="2000" b="1" i="1" dirty="0" smtClean="0"/>
              <a:t>”</a:t>
            </a:r>
            <a:endParaRPr lang="en-US" sz="20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33:4-5</a:t>
            </a:r>
            <a:r>
              <a:rPr lang="en-US" sz="2800" dirty="0"/>
              <a:t>, 18-19, </a:t>
            </a:r>
            <a:r>
              <a:rPr lang="en-US" sz="2800" dirty="0" smtClean="0"/>
              <a:t>20+22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000" i="1" dirty="0" smtClean="0"/>
              <a:t>“</a:t>
            </a:r>
            <a:r>
              <a:rPr lang="en-US" sz="2000" b="1" i="1" dirty="0"/>
              <a:t>Lord, let your </a:t>
            </a:r>
            <a:r>
              <a:rPr lang="en-US" sz="2000" b="1" i="1" u="sng" dirty="0" smtClean="0"/>
              <a:t>MERCY</a:t>
            </a:r>
            <a:r>
              <a:rPr lang="en-US" sz="2000" b="1" i="1" dirty="0" smtClean="0"/>
              <a:t> be </a:t>
            </a:r>
            <a:r>
              <a:rPr lang="en-US" sz="2000" b="1" i="1" dirty="0"/>
              <a:t>on us, as we place our </a:t>
            </a:r>
            <a:r>
              <a:rPr lang="en-US" sz="2000" b="1" i="1" u="sng" dirty="0"/>
              <a:t>trust</a:t>
            </a:r>
            <a:r>
              <a:rPr lang="en-US" sz="2000" b="1" i="1" dirty="0"/>
              <a:t> in you.</a:t>
            </a:r>
            <a:r>
              <a:rPr lang="en-US" sz="2000" i="1" dirty="0" smtClean="0"/>
              <a:t>”</a:t>
            </a:r>
            <a:endParaRPr lang="en-US" sz="20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95:1-2</a:t>
            </a:r>
            <a:r>
              <a:rPr lang="en-US" sz="2800" dirty="0"/>
              <a:t>, 6-7b, </a:t>
            </a:r>
            <a:r>
              <a:rPr lang="en-US" sz="2800" dirty="0" smtClean="0"/>
              <a:t>7c-9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000" i="1" dirty="0" smtClean="0"/>
              <a:t>“</a:t>
            </a:r>
            <a:r>
              <a:rPr lang="en-US" sz="2000" b="1" i="1" dirty="0"/>
              <a:t>If today you hear his voice, </a:t>
            </a:r>
            <a:r>
              <a:rPr lang="en-US" sz="2000" b="1" i="1" u="sng" dirty="0"/>
              <a:t>harden not</a:t>
            </a:r>
            <a:r>
              <a:rPr lang="en-US" sz="2000" b="1" i="1" dirty="0"/>
              <a:t> your hearts.</a:t>
            </a:r>
            <a:r>
              <a:rPr lang="en-US" sz="2000" i="1" dirty="0" smtClean="0"/>
              <a:t>”</a:t>
            </a:r>
            <a:endParaRPr lang="en-US" sz="20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23:1-3a</a:t>
            </a:r>
            <a:r>
              <a:rPr lang="en-US" sz="2800" dirty="0"/>
              <a:t>, 3b-4, 5, </a:t>
            </a:r>
            <a:r>
              <a:rPr lang="en-US" sz="2800" dirty="0" smtClean="0"/>
              <a:t>6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000" i="1" dirty="0" smtClean="0"/>
              <a:t>“</a:t>
            </a:r>
            <a:r>
              <a:rPr lang="en-US" sz="2000" b="1" i="1" dirty="0"/>
              <a:t>The Lord is my </a:t>
            </a:r>
            <a:r>
              <a:rPr lang="en-US" sz="2000" b="1" i="1" u="sng" dirty="0"/>
              <a:t>shepherd</a:t>
            </a:r>
            <a:r>
              <a:rPr lang="en-US" sz="2000" b="1" i="1" dirty="0"/>
              <a:t>; there is nothing I shall want.</a:t>
            </a:r>
            <a:r>
              <a:rPr lang="en-US" sz="2000" i="1" dirty="0" smtClean="0"/>
              <a:t>”</a:t>
            </a:r>
            <a:endParaRPr lang="en-US" sz="20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130:1-2</a:t>
            </a:r>
            <a:r>
              <a:rPr lang="en-US" sz="2800" dirty="0"/>
              <a:t>, 3-4, 5-6, 7-8</a:t>
            </a:r>
          </a:p>
          <a:p>
            <a:pPr lvl="1">
              <a:spcBef>
                <a:spcPts val="400"/>
              </a:spcBef>
              <a:buSzPct val="100000"/>
            </a:pPr>
            <a:r>
              <a:rPr lang="en-US" sz="2000" i="1" dirty="0" smtClean="0"/>
              <a:t>“</a:t>
            </a:r>
            <a:r>
              <a:rPr lang="en-US" sz="2000" b="1" i="1" dirty="0"/>
              <a:t>With the Lord there is </a:t>
            </a:r>
            <a:r>
              <a:rPr lang="en-US" sz="2000" b="1" i="1" u="sng" dirty="0" smtClean="0"/>
              <a:t>MERCY</a:t>
            </a:r>
            <a:r>
              <a:rPr lang="en-US" sz="2000" b="1" i="1" dirty="0" smtClean="0"/>
              <a:t> and </a:t>
            </a:r>
            <a:r>
              <a:rPr lang="en-US" sz="2000" b="1" i="1" dirty="0"/>
              <a:t>fullness of </a:t>
            </a:r>
            <a:r>
              <a:rPr lang="en-US" sz="2000" b="1" i="1" u="sng" dirty="0"/>
              <a:t>redemption</a:t>
            </a:r>
            <a:r>
              <a:rPr lang="en-US" sz="2000" b="1" i="1" dirty="0"/>
              <a:t>.</a:t>
            </a:r>
            <a:r>
              <a:rPr lang="en-US" sz="2000" i="1" dirty="0" smtClean="0"/>
              <a:t>”</a:t>
            </a:r>
            <a:endParaRPr lang="en-US" sz="20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Lent-A, Sundays </a:t>
            </a:r>
            <a:r>
              <a:rPr lang="en-US" dirty="0" smtClean="0"/>
              <a:t>1-5: </a:t>
            </a:r>
            <a:r>
              <a:rPr lang="en-US" dirty="0" smtClean="0"/>
              <a:t>Resp. Psalms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1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3340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arenR"/>
            </a:pPr>
            <a:r>
              <a:rPr lang="en-US" sz="2800" b="1" dirty="0" smtClean="0"/>
              <a:t>Gen </a:t>
            </a:r>
            <a:r>
              <a:rPr lang="en-US" sz="2800" b="1" dirty="0" smtClean="0"/>
              <a:t>9</a:t>
            </a:r>
            <a:r>
              <a:rPr lang="en-US" sz="2800" dirty="0" smtClean="0"/>
              <a:t>:</a:t>
            </a:r>
            <a:r>
              <a:rPr lang="en-US" sz="2400" dirty="0" smtClean="0"/>
              <a:t>8-15</a:t>
            </a:r>
            <a:endParaRPr lang="en-US" sz="2800" dirty="0" smtClean="0"/>
          </a:p>
          <a:p>
            <a:pPr lvl="1">
              <a:buSzPct val="100000"/>
            </a:pPr>
            <a:r>
              <a:rPr lang="en-US" sz="2400" b="1" dirty="0" smtClean="0"/>
              <a:t>God’s covenant with NOAH after the Flood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/>
              <a:t>Gen </a:t>
            </a:r>
            <a:r>
              <a:rPr lang="en-US" sz="2800" b="1" dirty="0" smtClean="0"/>
              <a:t>22</a:t>
            </a:r>
            <a:r>
              <a:rPr lang="en-US" sz="2800" dirty="0" smtClean="0"/>
              <a:t>:</a:t>
            </a:r>
            <a:r>
              <a:rPr lang="en-US" sz="2400" dirty="0" smtClean="0"/>
              <a:t>1-2</a:t>
            </a:r>
            <a:r>
              <a:rPr lang="en-US" sz="2400" dirty="0" smtClean="0"/>
              <a:t>, 9a, 10-13, 15-18</a:t>
            </a:r>
            <a:endParaRPr lang="en-US" sz="2800" dirty="0"/>
          </a:p>
          <a:p>
            <a:pPr lvl="1">
              <a:buSzPct val="100000"/>
            </a:pPr>
            <a:r>
              <a:rPr lang="en-US" sz="2400" b="1" dirty="0" smtClean="0"/>
              <a:t>Sacrifice of ABRAHAM, our father in faith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err="1" smtClean="0"/>
              <a:t>Exod</a:t>
            </a:r>
            <a:r>
              <a:rPr lang="en-US" sz="2800" b="1" dirty="0" smtClean="0"/>
              <a:t> </a:t>
            </a:r>
            <a:r>
              <a:rPr lang="en-US" sz="2800" b="1" dirty="0" smtClean="0"/>
              <a:t>20</a:t>
            </a:r>
            <a:r>
              <a:rPr lang="en-US" sz="2800" dirty="0" smtClean="0"/>
              <a:t>:</a:t>
            </a:r>
            <a:r>
              <a:rPr lang="en-US" sz="2400" dirty="0" smtClean="0"/>
              <a:t>1-17</a:t>
            </a:r>
            <a:endParaRPr lang="en-US" sz="2800" dirty="0"/>
          </a:p>
          <a:p>
            <a:pPr lvl="1">
              <a:buSzPct val="100000"/>
            </a:pPr>
            <a:r>
              <a:rPr lang="en-US" sz="2400" b="1" dirty="0" smtClean="0"/>
              <a:t>The law was given through MOSES </a:t>
            </a:r>
            <a:r>
              <a:rPr lang="en-US" sz="2000" b="1" dirty="0" smtClean="0"/>
              <a:t>(Decalogue)</a:t>
            </a:r>
            <a:endParaRPr lang="en-US" sz="2400" b="1" dirty="0" smtClean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2 </a:t>
            </a:r>
            <a:r>
              <a:rPr lang="en-US" sz="2800" b="1" dirty="0" err="1" smtClean="0"/>
              <a:t>Chron</a:t>
            </a:r>
            <a:r>
              <a:rPr lang="en-US" sz="2800" b="1" dirty="0" smtClean="0"/>
              <a:t> </a:t>
            </a:r>
            <a:r>
              <a:rPr lang="en-US" sz="2800" b="1" dirty="0" smtClean="0"/>
              <a:t>36</a:t>
            </a:r>
            <a:r>
              <a:rPr lang="en-US" sz="2800" dirty="0" smtClean="0"/>
              <a:t>:</a:t>
            </a:r>
            <a:r>
              <a:rPr lang="en-US" sz="2400" dirty="0" smtClean="0"/>
              <a:t>14-16</a:t>
            </a:r>
            <a:r>
              <a:rPr lang="en-US" sz="2400" dirty="0" smtClean="0"/>
              <a:t>, 19-23</a:t>
            </a:r>
            <a:endParaRPr lang="en-US" sz="2800" dirty="0"/>
          </a:p>
          <a:p>
            <a:pPr lvl="1">
              <a:buSzPct val="100000"/>
            </a:pPr>
            <a:r>
              <a:rPr lang="en-US" sz="2400" b="1" dirty="0" smtClean="0"/>
              <a:t>God’s wrath &amp; mercy seen in exile &amp; liberation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err="1" smtClean="0"/>
              <a:t>Jer</a:t>
            </a:r>
            <a:r>
              <a:rPr lang="en-US" sz="2800" b="1" dirty="0" smtClean="0"/>
              <a:t> </a:t>
            </a:r>
            <a:r>
              <a:rPr lang="en-US" sz="2800" b="1" dirty="0" smtClean="0"/>
              <a:t>31</a:t>
            </a:r>
            <a:r>
              <a:rPr lang="en-US" sz="2800" dirty="0" smtClean="0"/>
              <a:t>:</a:t>
            </a:r>
            <a:r>
              <a:rPr lang="en-US" sz="2400" dirty="0" smtClean="0"/>
              <a:t>31-34</a:t>
            </a:r>
            <a:endParaRPr lang="en-US" sz="2800" dirty="0"/>
          </a:p>
          <a:p>
            <a:pPr lvl="1">
              <a:buSzPct val="100000"/>
            </a:pPr>
            <a:r>
              <a:rPr lang="en-US" sz="2400" b="1" dirty="0" smtClean="0"/>
              <a:t>New covenant, written on their hearts.</a:t>
            </a:r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Lent-B, Sundays </a:t>
            </a:r>
            <a:r>
              <a:rPr lang="en-US" sz="4400" dirty="0" smtClean="0"/>
              <a:t>1-5: </a:t>
            </a:r>
            <a:r>
              <a:rPr lang="en-US" dirty="0" smtClean="0"/>
              <a:t>OT </a:t>
            </a:r>
            <a:r>
              <a:rPr lang="en-US" dirty="0" smtClean="0"/>
              <a:t>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7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610600" cy="55626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arenR"/>
            </a:pPr>
            <a:r>
              <a:rPr lang="en-US" sz="2800" dirty="0" smtClean="0"/>
              <a:t>Ps</a:t>
            </a:r>
            <a:r>
              <a:rPr lang="en-US" sz="2800" b="1" dirty="0" smtClean="0"/>
              <a:t> </a:t>
            </a:r>
            <a:r>
              <a:rPr lang="en-US" sz="2800" dirty="0" smtClean="0"/>
              <a:t>25:4-5</a:t>
            </a:r>
            <a:r>
              <a:rPr lang="en-US" sz="2800" dirty="0"/>
              <a:t>, 6-7, </a:t>
            </a:r>
            <a:r>
              <a:rPr lang="en-US" sz="2800" dirty="0" smtClean="0"/>
              <a:t>8-9</a:t>
            </a:r>
            <a:endParaRPr lang="en-US" sz="2800" b="1" dirty="0" smtClean="0"/>
          </a:p>
          <a:p>
            <a:pPr lvl="1">
              <a:buSzPct val="100000"/>
            </a:pPr>
            <a:r>
              <a:rPr lang="en-US" sz="2300" i="1" dirty="0">
                <a:latin typeface="Arial Narrow" panose="020B0606020202030204" pitchFamily="34" charset="0"/>
              </a:rPr>
              <a:t>“Your ways, O Lord, are love and truth to those who keep your covenant.”</a:t>
            </a:r>
            <a:endParaRPr lang="en-US" sz="2300" b="1" i="1" dirty="0" smtClean="0">
              <a:latin typeface="Arial Narrow" panose="020B0606020202030204" pitchFamily="34" charset="0"/>
            </a:endParaRP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Ps 116:10+15</a:t>
            </a:r>
            <a:r>
              <a:rPr lang="en-US" sz="2800" dirty="0"/>
              <a:t>, 16-17, 18-19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“I will walk before the Lord, in the land of the living.”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Ps 19:8</a:t>
            </a:r>
            <a:r>
              <a:rPr lang="en-US" sz="2800" dirty="0"/>
              <a:t>, 9, 10, 11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“Lord, you have the words of everlasting life.”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Ps 137:1-2</a:t>
            </a:r>
            <a:r>
              <a:rPr lang="en-US" sz="2800" dirty="0"/>
              <a:t>, 3, 4-5, 6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“Let my tongue be silenced, if I ever forget you.”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Ps 51:3-4</a:t>
            </a:r>
            <a:r>
              <a:rPr lang="en-US" sz="2800" dirty="0"/>
              <a:t>, 12-13, 14-15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“Create a clean heart in me, O God.”</a:t>
            </a:r>
            <a:endParaRPr lang="en-US" sz="24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Lent-B, Sundays </a:t>
            </a:r>
            <a:r>
              <a:rPr lang="en-US" dirty="0" smtClean="0"/>
              <a:t>1-5: </a:t>
            </a:r>
            <a:r>
              <a:rPr lang="en-US" dirty="0" smtClean="0"/>
              <a:t>Resp. Psalms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6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3340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arenR"/>
            </a:pPr>
            <a:r>
              <a:rPr lang="en-US" sz="2800" b="1" dirty="0" smtClean="0"/>
              <a:t>Deuteronomy </a:t>
            </a:r>
            <a:r>
              <a:rPr lang="en-US" sz="2800" b="1" dirty="0" smtClean="0"/>
              <a:t>26:</a:t>
            </a:r>
            <a:r>
              <a:rPr lang="en-US" sz="2400" b="1" dirty="0" smtClean="0"/>
              <a:t>4-10</a:t>
            </a:r>
            <a:endParaRPr lang="en-US" sz="2800" b="1" dirty="0" smtClean="0"/>
          </a:p>
          <a:p>
            <a:pPr lvl="1">
              <a:buSzPct val="100000"/>
            </a:pPr>
            <a:r>
              <a:rPr lang="en-US" sz="2400" dirty="0" smtClean="0">
                <a:latin typeface="Arial Narrow" panose="020B0606020202030204" pitchFamily="34" charset="0"/>
              </a:rPr>
              <a:t>The confession of faith of the chosen people.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Genesis </a:t>
            </a:r>
            <a:r>
              <a:rPr lang="en-US" sz="2800" b="1" dirty="0" smtClean="0"/>
              <a:t>15:</a:t>
            </a:r>
            <a:r>
              <a:rPr lang="en-US" sz="2400" b="1" dirty="0" smtClean="0"/>
              <a:t>5-12</a:t>
            </a:r>
            <a:r>
              <a:rPr lang="en-US" sz="2400" b="1" dirty="0" smtClean="0"/>
              <a:t>, 17-18</a:t>
            </a:r>
            <a:endParaRPr lang="en-US" sz="2800" b="1" dirty="0" smtClean="0"/>
          </a:p>
          <a:p>
            <a:pPr lvl="1">
              <a:buSzPct val="100000"/>
            </a:pPr>
            <a:r>
              <a:rPr lang="en-US" sz="2400" dirty="0" smtClean="0">
                <a:latin typeface="Arial Narrow" panose="020B0606020202030204" pitchFamily="34" charset="0"/>
              </a:rPr>
              <a:t>God made a covenant with ABRAHAM, his faithful servant.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Exodus </a:t>
            </a:r>
            <a:r>
              <a:rPr lang="en-US" sz="2800" b="1" dirty="0" smtClean="0"/>
              <a:t>3:</a:t>
            </a:r>
            <a:r>
              <a:rPr lang="en-US" sz="2400" b="1" dirty="0" smtClean="0"/>
              <a:t>1-8a</a:t>
            </a:r>
            <a:r>
              <a:rPr lang="en-US" sz="2400" b="1" dirty="0"/>
              <a:t>, 13-15</a:t>
            </a:r>
            <a:endParaRPr lang="en-US" sz="2800" b="1" dirty="0" smtClean="0"/>
          </a:p>
          <a:p>
            <a:pPr lvl="1">
              <a:buSzPct val="100000"/>
            </a:pPr>
            <a:r>
              <a:rPr lang="en-US" sz="2400" dirty="0" smtClean="0">
                <a:latin typeface="Arial Narrow" panose="020B0606020202030204" pitchFamily="34" charset="0"/>
              </a:rPr>
              <a:t>“I AM” sent me to you</a:t>
            </a:r>
            <a:r>
              <a:rPr lang="en-US" sz="2400" dirty="0" smtClean="0">
                <a:latin typeface="Arial Narrow" panose="020B0606020202030204" pitchFamily="34" charset="0"/>
              </a:rPr>
              <a:t>. [</a:t>
            </a:r>
            <a:r>
              <a:rPr lang="en-US" sz="2400" dirty="0" smtClean="0">
                <a:latin typeface="Arial Narrow" panose="020B0606020202030204" pitchFamily="34" charset="0"/>
              </a:rPr>
              <a:t>God &amp; MOSES at Burning Bush]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Joshua 5:</a:t>
            </a:r>
            <a:r>
              <a:rPr lang="en-US" sz="2400" b="1" dirty="0" smtClean="0"/>
              <a:t>9a</a:t>
            </a:r>
            <a:r>
              <a:rPr lang="en-US" sz="2400" b="1" dirty="0"/>
              <a:t>, 10-12</a:t>
            </a:r>
            <a:endParaRPr lang="en-US" sz="2800" b="1" dirty="0"/>
          </a:p>
          <a:p>
            <a:pPr lvl="1">
              <a:buSzPct val="100000"/>
            </a:pPr>
            <a:r>
              <a:rPr lang="en-US" sz="2400" dirty="0" smtClean="0">
                <a:latin typeface="Arial Narrow" panose="020B0606020202030204" pitchFamily="34" charset="0"/>
              </a:rPr>
              <a:t>The people of God entered the promised land and there kept the Passover.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b="1" dirty="0" smtClean="0"/>
              <a:t>Isaiah </a:t>
            </a:r>
            <a:r>
              <a:rPr lang="en-US" sz="2800" b="1" dirty="0" smtClean="0"/>
              <a:t>43:</a:t>
            </a:r>
            <a:r>
              <a:rPr lang="en-US" sz="2400" b="1" dirty="0" smtClean="0"/>
              <a:t>16-21</a:t>
            </a:r>
            <a:endParaRPr lang="en-US" sz="2800" b="1" dirty="0"/>
          </a:p>
          <a:p>
            <a:pPr lvl="1">
              <a:buSzPct val="100000"/>
            </a:pPr>
            <a:r>
              <a:rPr lang="en-US" sz="2400" dirty="0" smtClean="0">
                <a:latin typeface="Arial Narrow" panose="020B0606020202030204" pitchFamily="34" charset="0"/>
              </a:rPr>
              <a:t>See, I am doing something new and I give my people drink.</a:t>
            </a:r>
            <a:endParaRPr lang="en-US" sz="2400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Lent-C, Sundays </a:t>
            </a:r>
            <a:r>
              <a:rPr lang="en-US" sz="4400" dirty="0" smtClean="0"/>
              <a:t>1-5: OT </a:t>
            </a:r>
            <a:r>
              <a:rPr lang="en-US" sz="4400" dirty="0" smtClean="0"/>
              <a:t>Readings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1642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610600" cy="55626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300"/>
              </a:spcBef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91:1-2</a:t>
            </a:r>
            <a:r>
              <a:rPr lang="en-US" sz="2800" dirty="0"/>
              <a:t>, 10-11, 12-13, 14-15</a:t>
            </a:r>
            <a:endParaRPr lang="en-US" sz="2800" dirty="0" smtClean="0"/>
          </a:p>
          <a:p>
            <a:pPr lvl="1">
              <a:buSzPct val="100000"/>
            </a:pPr>
            <a:r>
              <a:rPr lang="en-US" sz="2400" i="1" dirty="0" smtClean="0"/>
              <a:t>“Be with me, Lord, when I am in trouble.”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27:1</a:t>
            </a:r>
            <a:r>
              <a:rPr lang="en-US" sz="2800" dirty="0"/>
              <a:t>, 7-8a, 8b-9, 13-14</a:t>
            </a:r>
          </a:p>
          <a:p>
            <a:pPr lvl="1">
              <a:buSzPct val="100000"/>
            </a:pPr>
            <a:r>
              <a:rPr lang="en-US" sz="2400" i="1" dirty="0" smtClean="0"/>
              <a:t>“The Lord is my light and my salvation.”</a:t>
            </a:r>
            <a:endParaRPr lang="en-US" sz="24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103:1-2</a:t>
            </a:r>
            <a:r>
              <a:rPr lang="en-US" sz="2800" dirty="0"/>
              <a:t>, 3-4, 6-7, 8+11</a:t>
            </a:r>
          </a:p>
          <a:p>
            <a:pPr lvl="1">
              <a:buSzPct val="100000"/>
            </a:pPr>
            <a:r>
              <a:rPr lang="en-US" sz="2400" i="1" dirty="0" smtClean="0"/>
              <a:t>“The Lord is kind and merciful.”</a:t>
            </a:r>
            <a:endParaRPr lang="en-US" sz="24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34:2-3</a:t>
            </a:r>
            <a:r>
              <a:rPr lang="en-US" sz="2800" dirty="0"/>
              <a:t>, 4-5, 6-7</a:t>
            </a:r>
          </a:p>
          <a:p>
            <a:pPr lvl="1">
              <a:buSzPct val="100000"/>
            </a:pPr>
            <a:r>
              <a:rPr lang="en-US" sz="2400" i="1" dirty="0" smtClean="0"/>
              <a:t>“Taste and see the goodness of the Lord.”</a:t>
            </a:r>
            <a:endParaRPr lang="en-US" sz="24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Ps </a:t>
            </a:r>
            <a:r>
              <a:rPr lang="en-US" sz="2800" dirty="0" smtClean="0"/>
              <a:t>126:1-2a</a:t>
            </a:r>
            <a:r>
              <a:rPr lang="en-US" sz="2800" dirty="0"/>
              <a:t>, 2b-3, 4-5, 6</a:t>
            </a:r>
          </a:p>
          <a:p>
            <a:pPr lvl="1">
              <a:buSzPct val="100000"/>
            </a:pPr>
            <a:r>
              <a:rPr lang="en-US" sz="2300" i="1" dirty="0" smtClean="0"/>
              <a:t>“The Lord has done great things for us; we are filled with joy.”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Lent-C, Sundays </a:t>
            </a:r>
            <a:r>
              <a:rPr lang="en-US" dirty="0" smtClean="0"/>
              <a:t>1-5: </a:t>
            </a:r>
            <a:r>
              <a:rPr lang="en-US" dirty="0" smtClean="0"/>
              <a:t>Resp. Psalms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5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410200"/>
          </a:xfrm>
        </p:spPr>
        <p:txBody>
          <a:bodyPr>
            <a:noAutofit/>
          </a:bodyPr>
          <a:lstStyle/>
          <a:p>
            <a:pPr marL="227013" indent="-227013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en-US" sz="1800" dirty="0" smtClean="0">
                <a:latin typeface="Arial Narrow" panose="020B0606020202030204" pitchFamily="34" charset="0"/>
              </a:rPr>
              <a:t>God </a:t>
            </a:r>
            <a:r>
              <a:rPr lang="en-US" sz="1800" dirty="0">
                <a:latin typeface="Arial Narrow" panose="020B0606020202030204" pitchFamily="34" charset="0"/>
              </a:rPr>
              <a:t>said to Noah and to his sons with him: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“See, I am now establishing my </a:t>
            </a:r>
            <a:r>
              <a:rPr lang="en-US" sz="1800" b="1" dirty="0">
                <a:latin typeface="Arial Narrow" panose="020B0606020202030204" pitchFamily="34" charset="0"/>
              </a:rPr>
              <a:t>covenant</a:t>
            </a:r>
            <a:r>
              <a:rPr lang="en-US" sz="1800" dirty="0">
                <a:latin typeface="Arial Narrow" panose="020B0606020202030204" pitchFamily="34" charset="0"/>
              </a:rPr>
              <a:t> with </a:t>
            </a:r>
            <a:r>
              <a:rPr lang="en-US" sz="1800" b="1" dirty="0">
                <a:latin typeface="Arial Narrow" panose="020B0606020202030204" pitchFamily="34" charset="0"/>
              </a:rPr>
              <a:t>you</a:t>
            </a:r>
            <a:r>
              <a:rPr lang="en-US" sz="1800" dirty="0">
                <a:latin typeface="Arial Narrow" panose="020B0606020202030204" pitchFamily="34" charset="0"/>
              </a:rPr>
              <a:t>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</a:t>
            </a:r>
            <a:r>
              <a:rPr lang="en-US" sz="1800" b="1" dirty="0">
                <a:latin typeface="Arial Narrow" panose="020B0606020202030204" pitchFamily="34" charset="0"/>
              </a:rPr>
              <a:t>your descendants after you</a:t>
            </a:r>
            <a:r>
              <a:rPr lang="en-US" sz="1800" dirty="0">
                <a:latin typeface="Arial Narrow" panose="020B0606020202030204" pitchFamily="34" charset="0"/>
              </a:rPr>
              <a:t>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</a:t>
            </a:r>
            <a:r>
              <a:rPr lang="en-US" sz="1800" b="1" dirty="0">
                <a:latin typeface="Arial Narrow" panose="020B0606020202030204" pitchFamily="34" charset="0"/>
              </a:rPr>
              <a:t>with every living creature </a:t>
            </a:r>
            <a:r>
              <a:rPr lang="en-US" sz="1800" dirty="0">
                <a:latin typeface="Arial Narrow" panose="020B0606020202030204" pitchFamily="34" charset="0"/>
              </a:rPr>
              <a:t>that was with you: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all the birds, and the various tame and wild animals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that were with you and came out of the ark.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I will establish my </a:t>
            </a:r>
            <a:r>
              <a:rPr lang="en-US" sz="1800" b="1" dirty="0">
                <a:latin typeface="Arial Narrow" panose="020B0606020202030204" pitchFamily="34" charset="0"/>
              </a:rPr>
              <a:t>covenant</a:t>
            </a:r>
            <a:r>
              <a:rPr lang="en-US" sz="1800" dirty="0">
                <a:latin typeface="Arial Narrow" panose="020B0606020202030204" pitchFamily="34" charset="0"/>
              </a:rPr>
              <a:t> with you,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that never again shall all bodily creatures </a:t>
            </a:r>
            <a:r>
              <a:rPr lang="en-US" sz="1800" dirty="0" smtClean="0">
                <a:latin typeface="Arial Narrow" panose="020B0606020202030204" pitchFamily="34" charset="0"/>
              </a:rPr>
              <a:t/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be destroyed by </a:t>
            </a:r>
            <a:r>
              <a:rPr lang="en-US" sz="1800" dirty="0">
                <a:latin typeface="Arial Narrow" panose="020B0606020202030204" pitchFamily="34" charset="0"/>
              </a:rPr>
              <a:t>the waters of a flood;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there shall not be another flood to devastate the earth</a:t>
            </a:r>
            <a:r>
              <a:rPr lang="en-US" sz="1800" dirty="0" smtClean="0">
                <a:latin typeface="Arial Narrow" panose="020B0606020202030204" pitchFamily="34" charset="0"/>
              </a:rPr>
              <a:t>.”</a:t>
            </a:r>
          </a:p>
          <a:p>
            <a:pPr marL="227013" indent="-227013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en-US" sz="1800" dirty="0" smtClean="0">
                <a:latin typeface="Arial Narrow" panose="020B0606020202030204" pitchFamily="34" charset="0"/>
              </a:rPr>
              <a:t>God </a:t>
            </a:r>
            <a:r>
              <a:rPr lang="en-US" sz="1800" dirty="0">
                <a:latin typeface="Arial Narrow" panose="020B0606020202030204" pitchFamily="34" charset="0"/>
              </a:rPr>
              <a:t>added</a:t>
            </a:r>
            <a:r>
              <a:rPr lang="en-US" sz="1800" dirty="0" smtClean="0">
                <a:latin typeface="Arial Narrow" panose="020B0606020202030204" pitchFamily="34" charset="0"/>
              </a:rPr>
              <a:t>: “</a:t>
            </a:r>
            <a:r>
              <a:rPr lang="en-US" sz="1800" dirty="0">
                <a:latin typeface="Arial Narrow" panose="020B0606020202030204" pitchFamily="34" charset="0"/>
              </a:rPr>
              <a:t>This is the </a:t>
            </a:r>
            <a:r>
              <a:rPr lang="en-US" sz="1800" b="1" dirty="0">
                <a:latin typeface="Arial Narrow" panose="020B0606020202030204" pitchFamily="34" charset="0"/>
              </a:rPr>
              <a:t>sign</a:t>
            </a:r>
            <a:r>
              <a:rPr lang="en-US" sz="1800" dirty="0">
                <a:latin typeface="Arial Narrow" panose="020B0606020202030204" pitchFamily="34" charset="0"/>
              </a:rPr>
              <a:t> that I am giving for all ages to come,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b="1" dirty="0">
                <a:latin typeface="Arial Narrow" panose="020B0606020202030204" pitchFamily="34" charset="0"/>
              </a:rPr>
              <a:t>of the covenant </a:t>
            </a:r>
            <a:r>
              <a:rPr lang="en-US" sz="1800" dirty="0">
                <a:latin typeface="Arial Narrow" panose="020B0606020202030204" pitchFamily="34" charset="0"/>
              </a:rPr>
              <a:t>between me and </a:t>
            </a:r>
            <a:r>
              <a:rPr lang="en-US" sz="1800" dirty="0" smtClean="0">
                <a:latin typeface="Arial Narrow" panose="020B0606020202030204" pitchFamily="34" charset="0"/>
              </a:rPr>
              <a:t>you and </a:t>
            </a:r>
            <a:r>
              <a:rPr lang="en-US" sz="1800" dirty="0">
                <a:latin typeface="Arial Narrow" panose="020B0606020202030204" pitchFamily="34" charset="0"/>
              </a:rPr>
              <a:t>every living creature with you: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I set my bow in the clouds to serve as a </a:t>
            </a:r>
            <a:r>
              <a:rPr lang="en-US" sz="1800" b="1" dirty="0">
                <a:latin typeface="Arial Narrow" panose="020B0606020202030204" pitchFamily="34" charset="0"/>
              </a:rPr>
              <a:t>sign</a:t>
            </a:r>
            <a:r>
              <a:rPr lang="en-US" sz="1800" dirty="0">
                <a:latin typeface="Arial Narrow" panose="020B0606020202030204" pitchFamily="34" charset="0"/>
              </a:rPr>
              <a:t/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b="1" dirty="0">
                <a:latin typeface="Arial Narrow" panose="020B0606020202030204" pitchFamily="34" charset="0"/>
              </a:rPr>
              <a:t>of the covenant </a:t>
            </a:r>
            <a:r>
              <a:rPr lang="en-US" sz="1800" dirty="0">
                <a:latin typeface="Arial Narrow" panose="020B0606020202030204" pitchFamily="34" charset="0"/>
              </a:rPr>
              <a:t>between me and the earth.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When I bring clouds over the earth,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the bow appears in the clouds,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I will recall the </a:t>
            </a:r>
            <a:r>
              <a:rPr lang="en-US" sz="1800" b="1" dirty="0">
                <a:latin typeface="Arial Narrow" panose="020B0606020202030204" pitchFamily="34" charset="0"/>
              </a:rPr>
              <a:t>covenant</a:t>
            </a:r>
            <a:r>
              <a:rPr lang="en-US" sz="1800" dirty="0">
                <a:latin typeface="Arial Narrow" panose="020B0606020202030204" pitchFamily="34" charset="0"/>
              </a:rPr>
              <a:t> I have made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between me and you and all living beings,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so that the waters shall never again become </a:t>
            </a:r>
            <a:r>
              <a:rPr lang="en-US" sz="1800" dirty="0" smtClean="0">
                <a:latin typeface="Arial Narrow" panose="020B0606020202030204" pitchFamily="34" charset="0"/>
              </a:rPr>
              <a:t/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 </a:t>
            </a:r>
            <a:r>
              <a:rPr lang="en-US" sz="1800" dirty="0">
                <a:latin typeface="Arial Narrow" panose="020B0606020202030204" pitchFamily="34" charset="0"/>
              </a:rPr>
              <a:t>flood </a:t>
            </a:r>
            <a:r>
              <a:rPr lang="en-US" sz="1800" dirty="0" smtClean="0">
                <a:latin typeface="Arial Narrow" panose="020B0606020202030204" pitchFamily="34" charset="0"/>
              </a:rPr>
              <a:t>to </a:t>
            </a:r>
            <a:r>
              <a:rPr lang="en-US" sz="1800" dirty="0">
                <a:latin typeface="Arial Narrow" panose="020B0606020202030204" pitchFamily="34" charset="0"/>
              </a:rPr>
              <a:t>destroy all mortal beings.”</a:t>
            </a:r>
            <a:endParaRPr lang="en-US" sz="1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1</a:t>
            </a:r>
            <a:r>
              <a:rPr lang="en-US" sz="4400" baseline="30000" dirty="0" smtClean="0"/>
              <a:t>st</a:t>
            </a:r>
            <a:r>
              <a:rPr lang="en-US" sz="4400" dirty="0" smtClean="0"/>
              <a:t> Sun. Lent, B:  </a:t>
            </a:r>
            <a:r>
              <a:rPr lang="en-US" dirty="0" smtClean="0"/>
              <a:t>Gen 9:</a:t>
            </a:r>
            <a:r>
              <a:rPr lang="en-US" sz="4400" dirty="0" smtClean="0"/>
              <a:t>8-15</a:t>
            </a:r>
            <a:endParaRPr lang="en-US" dirty="0"/>
          </a:p>
        </p:txBody>
      </p:sp>
      <p:pic>
        <p:nvPicPr>
          <p:cNvPr id="56322" name="Picture 2" descr="Image result for god's covenant with noah genesis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4199467" cy="236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84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486400"/>
          </a:xfrm>
        </p:spPr>
        <p:txBody>
          <a:bodyPr>
            <a:noAutofit/>
          </a:bodyPr>
          <a:lstStyle/>
          <a:p>
            <a:pPr marL="227013" indent="-227013">
              <a:spcBef>
                <a:spcPts val="600"/>
              </a:spcBef>
            </a:pPr>
            <a:r>
              <a:rPr lang="en-US" sz="1600" dirty="0" smtClean="0">
                <a:latin typeface="Arial Narrow" panose="020B0606020202030204" pitchFamily="34" charset="0"/>
              </a:rPr>
              <a:t>God </a:t>
            </a:r>
            <a:r>
              <a:rPr lang="en-US" sz="1600" dirty="0">
                <a:latin typeface="Arial Narrow" panose="020B0606020202030204" pitchFamily="34" charset="0"/>
              </a:rPr>
              <a:t>put Abraham to the test</a:t>
            </a:r>
            <a:r>
              <a:rPr lang="en-US" sz="1600" dirty="0" smtClean="0">
                <a:latin typeface="Arial Narrow" panose="020B0606020202030204" pitchFamily="34" charset="0"/>
              </a:rPr>
              <a:t>.  He </a:t>
            </a:r>
            <a:r>
              <a:rPr lang="en-US" sz="1600" dirty="0">
                <a:latin typeface="Arial Narrow" panose="020B0606020202030204" pitchFamily="34" charset="0"/>
              </a:rPr>
              <a:t>called to him, “Abraham!”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“Here I am!” he replied</a:t>
            </a:r>
            <a:r>
              <a:rPr lang="en-US" sz="1600" dirty="0" smtClean="0">
                <a:latin typeface="Arial Narrow" panose="020B0606020202030204" pitchFamily="34" charset="0"/>
              </a:rPr>
              <a:t>.  /  Then </a:t>
            </a:r>
            <a:r>
              <a:rPr lang="en-US" sz="1600" dirty="0">
                <a:latin typeface="Arial Narrow" panose="020B0606020202030204" pitchFamily="34" charset="0"/>
              </a:rPr>
              <a:t>God said</a:t>
            </a:r>
            <a:r>
              <a:rPr lang="en-US" sz="1600" dirty="0" smtClean="0">
                <a:latin typeface="Arial Narrow" panose="020B0606020202030204" pitchFamily="34" charset="0"/>
              </a:rPr>
              <a:t>: </a:t>
            </a:r>
            <a:br>
              <a:rPr lang="en-US" sz="1600" dirty="0" smtClean="0">
                <a:latin typeface="Arial Narrow" panose="020B0606020202030204" pitchFamily="34" charset="0"/>
              </a:rPr>
            </a:br>
            <a:r>
              <a:rPr lang="en-US" sz="1600" dirty="0" smtClean="0">
                <a:latin typeface="Arial Narrow" panose="020B0606020202030204" pitchFamily="34" charset="0"/>
              </a:rPr>
              <a:t>“</a:t>
            </a:r>
            <a:r>
              <a:rPr lang="en-US" sz="1600" dirty="0">
                <a:latin typeface="Arial Narrow" panose="020B0606020202030204" pitchFamily="34" charset="0"/>
              </a:rPr>
              <a:t>Take your </a:t>
            </a:r>
            <a:r>
              <a:rPr lang="en-US" sz="1600" b="1" dirty="0">
                <a:latin typeface="Arial Narrow" panose="020B0606020202030204" pitchFamily="34" charset="0"/>
              </a:rPr>
              <a:t>son Isaac, your only one, whom you love</a:t>
            </a:r>
            <a:r>
              <a:rPr lang="en-US" sz="1600" dirty="0">
                <a:latin typeface="Arial Narrow" panose="020B0606020202030204" pitchFamily="34" charset="0"/>
              </a:rPr>
              <a:t>, </a:t>
            </a:r>
            <a:r>
              <a:rPr lang="en-US" sz="1600" dirty="0" smtClean="0">
                <a:latin typeface="Arial Narrow" panose="020B0606020202030204" pitchFamily="34" charset="0"/>
              </a:rPr>
              <a:t>and </a:t>
            </a:r>
            <a:r>
              <a:rPr lang="en-US" sz="1600" dirty="0">
                <a:latin typeface="Arial Narrow" panose="020B0606020202030204" pitchFamily="34" charset="0"/>
              </a:rPr>
              <a:t>go to the land of Moriah.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There you shall </a:t>
            </a:r>
            <a:r>
              <a:rPr lang="en-US" sz="1600" b="1" dirty="0">
                <a:latin typeface="Arial Narrow" panose="020B0606020202030204" pitchFamily="34" charset="0"/>
              </a:rPr>
              <a:t>offer him up </a:t>
            </a:r>
            <a:r>
              <a:rPr lang="en-US" sz="1600" dirty="0">
                <a:latin typeface="Arial Narrow" panose="020B0606020202030204" pitchFamily="34" charset="0"/>
              </a:rPr>
              <a:t>as a holocaust </a:t>
            </a:r>
            <a:r>
              <a:rPr lang="en-US" sz="1600" dirty="0" smtClean="0">
                <a:latin typeface="Arial Narrow" panose="020B0606020202030204" pitchFamily="34" charset="0"/>
              </a:rPr>
              <a:t>on </a:t>
            </a:r>
            <a:r>
              <a:rPr lang="en-US" sz="1600" dirty="0">
                <a:latin typeface="Arial Narrow" panose="020B0606020202030204" pitchFamily="34" charset="0"/>
              </a:rPr>
              <a:t>a height that I will point out to you.”</a:t>
            </a:r>
          </a:p>
          <a:p>
            <a:pPr marL="227013" indent="-227013">
              <a:spcBef>
                <a:spcPts val="600"/>
              </a:spcBef>
            </a:pPr>
            <a:r>
              <a:rPr lang="en-US" sz="1600" dirty="0">
                <a:latin typeface="Arial Narrow" panose="020B0606020202030204" pitchFamily="34" charset="0"/>
              </a:rPr>
              <a:t>When they came to the place of which God had told him,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Abraham built an altar there and arranged the wood on it.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Then he reached out and took the knife to slaughter his son.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But the LORD’s messenger called to him from heaven</a:t>
            </a:r>
            <a:r>
              <a:rPr lang="en-US" sz="1600" dirty="0" smtClean="0">
                <a:latin typeface="Arial Narrow" panose="020B0606020202030204" pitchFamily="34" charset="0"/>
              </a:rPr>
              <a:t>, “</a:t>
            </a:r>
            <a:r>
              <a:rPr lang="en-US" sz="1600" dirty="0">
                <a:latin typeface="Arial Narrow" panose="020B0606020202030204" pitchFamily="34" charset="0"/>
              </a:rPr>
              <a:t>Abraham, Abraham!”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“Here I am!” he answered</a:t>
            </a:r>
            <a:r>
              <a:rPr lang="en-US" sz="1600" dirty="0" smtClean="0">
                <a:latin typeface="Arial Narrow" panose="020B0606020202030204" pitchFamily="34" charset="0"/>
              </a:rPr>
              <a:t>. “</a:t>
            </a:r>
            <a:r>
              <a:rPr lang="en-US" sz="1600" dirty="0">
                <a:latin typeface="Arial Narrow" panose="020B0606020202030204" pitchFamily="34" charset="0"/>
              </a:rPr>
              <a:t>Do not lay your hand on the boy,” said the messenger.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“Do not do the least thing to him</a:t>
            </a:r>
            <a:r>
              <a:rPr lang="en-US" sz="1600" dirty="0" smtClean="0">
                <a:latin typeface="Arial Narrow" panose="020B0606020202030204" pitchFamily="34" charset="0"/>
              </a:rPr>
              <a:t>. I </a:t>
            </a:r>
            <a:r>
              <a:rPr lang="en-US" sz="1600" dirty="0">
                <a:latin typeface="Arial Narrow" panose="020B0606020202030204" pitchFamily="34" charset="0"/>
              </a:rPr>
              <a:t>know now how devoted you are to God,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since you did not withhold from me </a:t>
            </a:r>
            <a:r>
              <a:rPr lang="en-US" sz="1600" b="1" dirty="0">
                <a:latin typeface="Arial Narrow" panose="020B0606020202030204" pitchFamily="34" charset="0"/>
              </a:rPr>
              <a:t>your own beloved son</a:t>
            </a:r>
            <a:r>
              <a:rPr lang="en-US" sz="1600" dirty="0">
                <a:latin typeface="Arial Narrow" panose="020B0606020202030204" pitchFamily="34" charset="0"/>
              </a:rPr>
              <a:t>.”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As Abraham looked about, </a:t>
            </a:r>
            <a:r>
              <a:rPr lang="en-US" sz="1600" dirty="0" smtClean="0">
                <a:latin typeface="Arial Narrow" panose="020B0606020202030204" pitchFamily="34" charset="0"/>
              </a:rPr>
              <a:t>he </a:t>
            </a:r>
            <a:r>
              <a:rPr lang="en-US" sz="1600" dirty="0">
                <a:latin typeface="Arial Narrow" panose="020B0606020202030204" pitchFamily="34" charset="0"/>
              </a:rPr>
              <a:t>spied a ram caught by its horns in the thicket.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So he went and took the </a:t>
            </a:r>
            <a:r>
              <a:rPr lang="en-US" sz="1600" dirty="0" smtClean="0">
                <a:latin typeface="Arial Narrow" panose="020B0606020202030204" pitchFamily="34" charset="0"/>
              </a:rPr>
              <a:t>ram and </a:t>
            </a:r>
            <a:r>
              <a:rPr lang="en-US" sz="1600" dirty="0">
                <a:latin typeface="Arial Narrow" panose="020B0606020202030204" pitchFamily="34" charset="0"/>
              </a:rPr>
              <a:t>offered it up as a holocaust in place of his son.</a:t>
            </a:r>
          </a:p>
          <a:p>
            <a:pPr marL="227013" indent="-227013">
              <a:spcBef>
                <a:spcPts val="600"/>
              </a:spcBef>
            </a:pPr>
            <a:r>
              <a:rPr lang="en-US" sz="1600" dirty="0">
                <a:latin typeface="Arial Narrow" panose="020B0606020202030204" pitchFamily="34" charset="0"/>
              </a:rPr>
              <a:t>Again the LORD’s messenger called to Abraham from heaven and said: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“I swear by myself, declares the LORD</a:t>
            </a:r>
            <a:r>
              <a:rPr lang="en-US" sz="1600" dirty="0" smtClean="0">
                <a:latin typeface="Arial Narrow" panose="020B0606020202030204" pitchFamily="34" charset="0"/>
              </a:rPr>
              <a:t>, that </a:t>
            </a:r>
            <a:r>
              <a:rPr lang="en-US" sz="1600" dirty="0">
                <a:latin typeface="Arial Narrow" panose="020B0606020202030204" pitchFamily="34" charset="0"/>
              </a:rPr>
              <a:t>because you acted as you did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in not withholding from me </a:t>
            </a:r>
            <a:r>
              <a:rPr lang="en-US" sz="1600" b="1" dirty="0">
                <a:latin typeface="Arial Narrow" panose="020B0606020202030204" pitchFamily="34" charset="0"/>
              </a:rPr>
              <a:t>your beloved son</a:t>
            </a:r>
            <a:r>
              <a:rPr lang="en-US" sz="1600" dirty="0">
                <a:latin typeface="Arial Narrow" panose="020B0606020202030204" pitchFamily="34" charset="0"/>
              </a:rPr>
              <a:t>,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I will bless you abundantly </a:t>
            </a:r>
            <a:r>
              <a:rPr lang="en-US" sz="1600" dirty="0" smtClean="0">
                <a:latin typeface="Arial Narrow" panose="020B0606020202030204" pitchFamily="34" charset="0"/>
              </a:rPr>
              <a:t>and </a:t>
            </a:r>
            <a:r>
              <a:rPr lang="en-US" sz="1600" dirty="0">
                <a:latin typeface="Arial Narrow" panose="020B0606020202030204" pitchFamily="34" charset="0"/>
              </a:rPr>
              <a:t>make your descendants as countless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as the stars of the sky and the sands of the seashore;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your descendants shall take </a:t>
            </a:r>
            <a:r>
              <a:rPr lang="en-US" sz="1600" dirty="0" smtClean="0">
                <a:latin typeface="Arial Narrow" panose="020B0606020202030204" pitchFamily="34" charset="0"/>
              </a:rPr>
              <a:t>possession of </a:t>
            </a:r>
            <a:r>
              <a:rPr lang="en-US" sz="1600" dirty="0">
                <a:latin typeface="Arial Narrow" panose="020B0606020202030204" pitchFamily="34" charset="0"/>
              </a:rPr>
              <a:t>the gates of their enemies, 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and in your descendants all the nations of the earth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en-US" sz="1600" dirty="0">
                <a:latin typeface="Arial Narrow" panose="020B0606020202030204" pitchFamily="34" charset="0"/>
              </a:rPr>
              <a:t>shall find </a:t>
            </a:r>
            <a:r>
              <a:rPr lang="en-US" sz="1600" dirty="0" smtClean="0">
                <a:latin typeface="Arial Narrow" panose="020B0606020202030204" pitchFamily="34" charset="0"/>
              </a:rPr>
              <a:t>blessing—all </a:t>
            </a:r>
            <a:r>
              <a:rPr lang="en-US" sz="1600" dirty="0">
                <a:latin typeface="Arial Narrow" panose="020B0606020202030204" pitchFamily="34" charset="0"/>
              </a:rPr>
              <a:t>this because you obeyed my command</a:t>
            </a:r>
            <a:r>
              <a:rPr lang="en-US" sz="1600" dirty="0" smtClean="0">
                <a:latin typeface="Arial Narrow" panose="020B0606020202030204" pitchFamily="34" charset="0"/>
              </a:rPr>
              <a:t>.”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Arial Narrow" panose="020B0606020202030204" pitchFamily="34" charset="0"/>
              </a:rPr>
              <a:t>2</a:t>
            </a:r>
            <a:r>
              <a:rPr lang="en-US" sz="4000" baseline="30000" dirty="0" smtClean="0">
                <a:latin typeface="Arial Narrow" panose="020B0606020202030204" pitchFamily="34" charset="0"/>
              </a:rPr>
              <a:t>nd</a:t>
            </a:r>
            <a:r>
              <a:rPr lang="en-US" sz="4000" dirty="0" smtClean="0">
                <a:latin typeface="Arial Narrow" panose="020B0606020202030204" pitchFamily="34" charset="0"/>
              </a:rPr>
              <a:t> </a:t>
            </a:r>
            <a:r>
              <a:rPr lang="en-US" sz="4000" dirty="0" smtClean="0">
                <a:latin typeface="Arial Narrow" panose="020B0606020202030204" pitchFamily="34" charset="0"/>
              </a:rPr>
              <a:t>Sun. Lent, B</a:t>
            </a:r>
            <a:r>
              <a:rPr lang="en-US" sz="4000" dirty="0">
                <a:latin typeface="Arial Narrow" panose="020B0606020202030204" pitchFamily="34" charset="0"/>
              </a:rPr>
              <a:t>: Gen </a:t>
            </a:r>
            <a:r>
              <a:rPr lang="en-US" sz="4000" dirty="0" smtClean="0">
                <a:latin typeface="Arial Narrow" panose="020B0606020202030204" pitchFamily="34" charset="0"/>
              </a:rPr>
              <a:t>22:1-2, 9a, 10-13, 15-18</a:t>
            </a:r>
            <a:endParaRPr lang="en-US" sz="5400" dirty="0">
              <a:latin typeface="Arial Narrow" panose="020B0606020202030204" pitchFamily="34" charset="0"/>
            </a:endParaRPr>
          </a:p>
        </p:txBody>
      </p:sp>
      <p:pic>
        <p:nvPicPr>
          <p:cNvPr id="62466" name="Picture 2" descr="Image result for sacrifice of isa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0"/>
            <a:ext cx="2286000" cy="319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5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562600"/>
          </a:xfrm>
        </p:spPr>
        <p:txBody>
          <a:bodyPr>
            <a:noAutofit/>
          </a:bodyPr>
          <a:lstStyle/>
          <a:p>
            <a:pPr marL="227013" indent="-227013">
              <a:lnSpc>
                <a:spcPct val="95000"/>
              </a:lnSpc>
              <a:spcBef>
                <a:spcPts val="300"/>
              </a:spcBef>
            </a:pPr>
            <a:r>
              <a:rPr lang="en-US" sz="1900" dirty="0" smtClean="0">
                <a:latin typeface="Arial Narrow" panose="020B0606020202030204" pitchFamily="34" charset="0"/>
              </a:rPr>
              <a:t>In </a:t>
            </a:r>
            <a:r>
              <a:rPr lang="en-US" sz="1900" dirty="0">
                <a:latin typeface="Arial Narrow" panose="020B0606020202030204" pitchFamily="34" charset="0"/>
              </a:rPr>
              <a:t>those days, God delivered all these commandments:</a:t>
            </a:r>
            <a:br>
              <a:rPr lang="en-US" sz="1900" dirty="0">
                <a:latin typeface="Arial Narrow" panose="020B0606020202030204" pitchFamily="34" charset="0"/>
              </a:rPr>
            </a:br>
            <a:r>
              <a:rPr lang="en-US" sz="1900" dirty="0">
                <a:latin typeface="Arial Narrow" panose="020B0606020202030204" pitchFamily="34" charset="0"/>
              </a:rPr>
              <a:t>“</a:t>
            </a:r>
            <a:r>
              <a:rPr lang="en-US" sz="1900" b="1" dirty="0">
                <a:latin typeface="Arial Narrow" panose="020B0606020202030204" pitchFamily="34" charset="0"/>
              </a:rPr>
              <a:t>I, the LORD, am your God</a:t>
            </a:r>
            <a:r>
              <a:rPr lang="en-US" sz="1900" dirty="0">
                <a:latin typeface="Arial Narrow" panose="020B0606020202030204" pitchFamily="34" charset="0"/>
              </a:rPr>
              <a:t>, </a:t>
            </a:r>
            <a:r>
              <a:rPr lang="en-US" sz="1900" dirty="0" smtClean="0">
                <a:latin typeface="Arial Narrow" panose="020B0606020202030204" pitchFamily="34" charset="0"/>
              </a:rPr>
              <a:t>who </a:t>
            </a:r>
            <a:r>
              <a:rPr lang="en-US" sz="1900" dirty="0">
                <a:latin typeface="Arial Narrow" panose="020B0606020202030204" pitchFamily="34" charset="0"/>
              </a:rPr>
              <a:t>brought you out of the land of Egypt, that place of slavery.</a:t>
            </a:r>
            <a:br>
              <a:rPr lang="en-US" sz="1900" dirty="0">
                <a:latin typeface="Arial Narrow" panose="020B0606020202030204" pitchFamily="34" charset="0"/>
              </a:rPr>
            </a:br>
            <a:r>
              <a:rPr lang="en-US" sz="1900" dirty="0">
                <a:latin typeface="Arial Narrow" panose="020B0606020202030204" pitchFamily="34" charset="0"/>
              </a:rPr>
              <a:t>You shall not have other gods besides </a:t>
            </a:r>
            <a:r>
              <a:rPr lang="en-US" sz="1900" dirty="0" smtClean="0">
                <a:latin typeface="Arial Narrow" panose="020B0606020202030204" pitchFamily="34" charset="0"/>
              </a:rPr>
              <a:t>me.</a:t>
            </a:r>
          </a:p>
          <a:p>
            <a:pPr marL="227013" indent="-227013">
              <a:lnSpc>
                <a:spcPct val="95000"/>
              </a:lnSpc>
              <a:spcBef>
                <a:spcPts val="300"/>
              </a:spcBef>
            </a:pPr>
            <a:r>
              <a:rPr lang="en-US" sz="1500" dirty="0" smtClean="0">
                <a:latin typeface="Arial Narrow" panose="020B0606020202030204" pitchFamily="34" charset="0"/>
              </a:rPr>
              <a:t>You </a:t>
            </a:r>
            <a:r>
              <a:rPr lang="en-US" sz="1500" dirty="0">
                <a:latin typeface="Arial Narrow" panose="020B0606020202030204" pitchFamily="34" charset="0"/>
              </a:rPr>
              <a:t>shall not carve idols for yourselves </a:t>
            </a:r>
            <a:r>
              <a:rPr lang="en-US" sz="1500" dirty="0" smtClean="0">
                <a:latin typeface="Arial Narrow" panose="020B0606020202030204" pitchFamily="34" charset="0"/>
              </a:rPr>
              <a:t>in </a:t>
            </a:r>
            <a:r>
              <a:rPr lang="en-US" sz="1500" dirty="0">
                <a:latin typeface="Arial Narrow" panose="020B0606020202030204" pitchFamily="34" charset="0"/>
              </a:rPr>
              <a:t>the shape of anything in the sky above </a:t>
            </a:r>
            <a:br>
              <a:rPr lang="en-US" sz="1500" dirty="0">
                <a:latin typeface="Arial Narrow" panose="020B0606020202030204" pitchFamily="34" charset="0"/>
              </a:rPr>
            </a:br>
            <a:r>
              <a:rPr lang="en-US" sz="1500" dirty="0">
                <a:latin typeface="Arial Narrow" panose="020B0606020202030204" pitchFamily="34" charset="0"/>
              </a:rPr>
              <a:t>or on the earth below or in the waters beneath the earth; </a:t>
            </a:r>
            <a:br>
              <a:rPr lang="en-US" sz="1500" dirty="0">
                <a:latin typeface="Arial Narrow" panose="020B0606020202030204" pitchFamily="34" charset="0"/>
              </a:rPr>
            </a:br>
            <a:r>
              <a:rPr lang="en-US" sz="1500" dirty="0">
                <a:latin typeface="Arial Narrow" panose="020B0606020202030204" pitchFamily="34" charset="0"/>
              </a:rPr>
              <a:t>you shall not bow down before them or worship them.</a:t>
            </a:r>
            <a:br>
              <a:rPr lang="en-US" sz="1500" dirty="0">
                <a:latin typeface="Arial Narrow" panose="020B0606020202030204" pitchFamily="34" charset="0"/>
              </a:rPr>
            </a:br>
            <a:r>
              <a:rPr lang="en-US" sz="1500" dirty="0">
                <a:latin typeface="Arial Narrow" panose="020B0606020202030204" pitchFamily="34" charset="0"/>
              </a:rPr>
              <a:t>For I, the LORD, your God, am a jealous God, </a:t>
            </a:r>
            <a:r>
              <a:rPr lang="en-US" sz="1500" dirty="0" smtClean="0">
                <a:latin typeface="Arial Narrow" panose="020B0606020202030204" pitchFamily="34" charset="0"/>
              </a:rPr>
              <a:t>inflicting </a:t>
            </a:r>
            <a:r>
              <a:rPr lang="en-US" sz="1500" dirty="0">
                <a:latin typeface="Arial Narrow" panose="020B0606020202030204" pitchFamily="34" charset="0"/>
              </a:rPr>
              <a:t>punishment for their fathers’ </a:t>
            </a:r>
            <a:r>
              <a:rPr lang="en-US" sz="1500" dirty="0" smtClean="0">
                <a:latin typeface="Arial Narrow" panose="020B0606020202030204" pitchFamily="34" charset="0"/>
              </a:rPr>
              <a:t>wickedness 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on </a:t>
            </a:r>
            <a:r>
              <a:rPr lang="en-US" sz="1500" dirty="0">
                <a:latin typeface="Arial Narrow" panose="020B0606020202030204" pitchFamily="34" charset="0"/>
              </a:rPr>
              <a:t>the children of those who hate me, </a:t>
            </a:r>
            <a:r>
              <a:rPr lang="en-US" sz="1500" dirty="0" smtClean="0">
                <a:latin typeface="Arial Narrow" panose="020B0606020202030204" pitchFamily="34" charset="0"/>
              </a:rPr>
              <a:t>down </a:t>
            </a:r>
            <a:r>
              <a:rPr lang="en-US" sz="1500" dirty="0">
                <a:latin typeface="Arial Narrow" panose="020B0606020202030204" pitchFamily="34" charset="0"/>
              </a:rPr>
              <a:t>to the third and fourth generation; </a:t>
            </a:r>
            <a:br>
              <a:rPr lang="en-US" sz="1500" dirty="0">
                <a:latin typeface="Arial Narrow" panose="020B0606020202030204" pitchFamily="34" charset="0"/>
              </a:rPr>
            </a:br>
            <a:r>
              <a:rPr lang="en-US" sz="1500" dirty="0">
                <a:latin typeface="Arial Narrow" panose="020B0606020202030204" pitchFamily="34" charset="0"/>
              </a:rPr>
              <a:t>but bestowing mercy down to the thousandth generation </a:t>
            </a:r>
            <a:br>
              <a:rPr lang="en-US" sz="1500" dirty="0">
                <a:latin typeface="Arial Narrow" panose="020B0606020202030204" pitchFamily="34" charset="0"/>
              </a:rPr>
            </a:br>
            <a:r>
              <a:rPr lang="en-US" sz="1500" dirty="0">
                <a:latin typeface="Arial Narrow" panose="020B0606020202030204" pitchFamily="34" charset="0"/>
              </a:rPr>
              <a:t>on the children of those who love me and keep my commandments.</a:t>
            </a:r>
          </a:p>
          <a:p>
            <a:pPr marL="227013" indent="-227013">
              <a:lnSpc>
                <a:spcPct val="95000"/>
              </a:lnSpc>
              <a:spcBef>
                <a:spcPts val="300"/>
              </a:spcBef>
            </a:pPr>
            <a:r>
              <a:rPr lang="en-US" sz="1900" dirty="0" smtClean="0">
                <a:latin typeface="Arial Narrow" panose="020B0606020202030204" pitchFamily="34" charset="0"/>
              </a:rPr>
              <a:t>“You shall not take the name of the LORD, your God, in vain.</a:t>
            </a:r>
            <a:br>
              <a:rPr lang="en-US" sz="1900" dirty="0" smtClean="0">
                <a:latin typeface="Arial Narrow" panose="020B0606020202030204" pitchFamily="34" charset="0"/>
              </a:rPr>
            </a:br>
            <a:r>
              <a:rPr lang="en-US" sz="1900" dirty="0" smtClean="0">
                <a:latin typeface="Arial Narrow" panose="020B0606020202030204" pitchFamily="34" charset="0"/>
              </a:rPr>
              <a:t>For the LORD will not leave unpunished the one who takes his name in vain.</a:t>
            </a:r>
          </a:p>
          <a:p>
            <a:pPr marL="227013" indent="-227013">
              <a:lnSpc>
                <a:spcPct val="95000"/>
              </a:lnSpc>
              <a:spcBef>
                <a:spcPts val="300"/>
              </a:spcBef>
            </a:pPr>
            <a:r>
              <a:rPr lang="en-US" sz="1900" dirty="0" smtClean="0">
                <a:latin typeface="Arial Narrow" panose="020B0606020202030204" pitchFamily="34" charset="0"/>
              </a:rPr>
              <a:t>“Remember to keep holy the </a:t>
            </a:r>
            <a:r>
              <a:rPr lang="en-US" sz="1900" dirty="0" err="1" smtClean="0">
                <a:latin typeface="Arial Narrow" panose="020B0606020202030204" pitchFamily="34" charset="0"/>
              </a:rPr>
              <a:t>sabbath</a:t>
            </a:r>
            <a:r>
              <a:rPr lang="en-US" sz="1900" dirty="0" smtClean="0">
                <a:latin typeface="Arial Narrow" panose="020B0606020202030204" pitchFamily="34" charset="0"/>
              </a:rPr>
              <a:t> day.</a:t>
            </a:r>
          </a:p>
          <a:p>
            <a:pPr marL="227013" indent="-227013">
              <a:lnSpc>
                <a:spcPct val="95000"/>
              </a:lnSpc>
              <a:spcBef>
                <a:spcPts val="300"/>
              </a:spcBef>
            </a:pPr>
            <a:r>
              <a:rPr lang="en-US" sz="1500" dirty="0" smtClean="0">
                <a:latin typeface="Arial Narrow" panose="020B0606020202030204" pitchFamily="34" charset="0"/>
              </a:rPr>
              <a:t>Six days you may labor and do all your work, 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but the seventh day is the </a:t>
            </a:r>
            <a:r>
              <a:rPr lang="en-US" sz="1500" dirty="0" err="1" smtClean="0">
                <a:latin typeface="Arial Narrow" panose="020B0606020202030204" pitchFamily="34" charset="0"/>
              </a:rPr>
              <a:t>sabbath</a:t>
            </a:r>
            <a:r>
              <a:rPr lang="en-US" sz="1500" dirty="0" smtClean="0">
                <a:latin typeface="Arial Narrow" panose="020B0606020202030204" pitchFamily="34" charset="0"/>
              </a:rPr>
              <a:t> of the LORD, your God.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No work may be done then either by you, or your son or daughter, 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or your male or female slave, or your beast, or by the alien who lives with you.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In six days the Lord made the heavens and the earth, the sea and all that is in them; 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but on the seventh day he rested.</a:t>
            </a:r>
            <a:br>
              <a:rPr lang="en-US" sz="1500" dirty="0" smtClean="0">
                <a:latin typeface="Arial Narrow" panose="020B0606020202030204" pitchFamily="34" charset="0"/>
              </a:rPr>
            </a:br>
            <a:r>
              <a:rPr lang="en-US" sz="1500" dirty="0" smtClean="0">
                <a:latin typeface="Arial Narrow" panose="020B0606020202030204" pitchFamily="34" charset="0"/>
              </a:rPr>
              <a:t>That is why the LORD has blessed the </a:t>
            </a:r>
            <a:r>
              <a:rPr lang="en-US" sz="1500" dirty="0" err="1" smtClean="0">
                <a:latin typeface="Arial Narrow" panose="020B0606020202030204" pitchFamily="34" charset="0"/>
              </a:rPr>
              <a:t>sabbath</a:t>
            </a:r>
            <a:r>
              <a:rPr lang="en-US" sz="1500" dirty="0" smtClean="0">
                <a:latin typeface="Arial Narrow" panose="020B0606020202030204" pitchFamily="34" charset="0"/>
              </a:rPr>
              <a:t> day and made it holy.</a:t>
            </a:r>
          </a:p>
          <a:p>
            <a:pPr marL="0" indent="0" algn="ctr">
              <a:lnSpc>
                <a:spcPct val="95000"/>
              </a:lnSpc>
              <a:buNone/>
            </a:pPr>
            <a:r>
              <a:rPr lang="en-US" sz="1200" dirty="0" smtClean="0">
                <a:latin typeface="Arial Narrow" panose="020B0606020202030204" pitchFamily="34" charset="0"/>
              </a:rPr>
              <a:t>[Note: Text in smaller type above is omitted in the shorter version of this reading, </a:t>
            </a:r>
            <a:r>
              <a:rPr lang="en-US" sz="1200" dirty="0" err="1" smtClean="0">
                <a:latin typeface="Arial Narrow" panose="020B0606020202030204" pitchFamily="34" charset="0"/>
              </a:rPr>
              <a:t>Exod</a:t>
            </a:r>
            <a:r>
              <a:rPr lang="en-US" sz="1200" dirty="0" smtClean="0">
                <a:latin typeface="Arial Narrow" panose="020B0606020202030204" pitchFamily="34" charset="0"/>
              </a:rPr>
              <a:t> 20:1-3, 7-8, 12-17)</a:t>
            </a:r>
            <a:endParaRPr lang="en-US" sz="12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3</a:t>
            </a:r>
            <a:r>
              <a:rPr lang="en-US" sz="4400" baseline="30000" dirty="0" smtClean="0"/>
              <a:t>rd</a:t>
            </a:r>
            <a:r>
              <a:rPr lang="en-US" sz="4400" dirty="0" smtClean="0"/>
              <a:t> Sun. Lent, B</a:t>
            </a:r>
            <a:r>
              <a:rPr lang="en-US" sz="4400" dirty="0" smtClean="0"/>
              <a:t>:  </a:t>
            </a:r>
            <a:r>
              <a:rPr lang="en-US" sz="4400" dirty="0" err="1" smtClean="0"/>
              <a:t>Exod</a:t>
            </a:r>
            <a:r>
              <a:rPr lang="en-US" sz="4400" dirty="0" smtClean="0"/>
              <a:t> 20:</a:t>
            </a:r>
            <a:r>
              <a:rPr lang="en-US" sz="4000" dirty="0" smtClean="0"/>
              <a:t>1-17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9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486400"/>
          </a:xfrm>
        </p:spPr>
        <p:txBody>
          <a:bodyPr>
            <a:noAutofit/>
          </a:bodyPr>
          <a:lstStyle/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“Honor </a:t>
            </a:r>
            <a:r>
              <a:rPr lang="en-US" sz="1800" dirty="0">
                <a:latin typeface="Arial Narrow" panose="020B0606020202030204" pitchFamily="34" charset="0"/>
              </a:rPr>
              <a:t>your father and your mother, </a:t>
            </a:r>
            <a:r>
              <a:rPr lang="en-US" sz="1800" dirty="0" smtClean="0">
                <a:latin typeface="Arial Narrow" panose="020B0606020202030204" pitchFamily="34" charset="0"/>
              </a:rPr>
              <a:t/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that </a:t>
            </a:r>
            <a:r>
              <a:rPr lang="en-US" sz="1800" dirty="0">
                <a:latin typeface="Arial Narrow" panose="020B0606020202030204" pitchFamily="34" charset="0"/>
              </a:rPr>
              <a:t>you may have a long life in the land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which the LORD, your God, is giving </a:t>
            </a:r>
            <a:r>
              <a:rPr lang="en-US" sz="1800" dirty="0" smtClean="0">
                <a:latin typeface="Arial Narrow" panose="020B0606020202030204" pitchFamily="34" charset="0"/>
              </a:rPr>
              <a:t>you.</a:t>
            </a:r>
          </a:p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You </a:t>
            </a:r>
            <a:r>
              <a:rPr lang="en-US" sz="1800" dirty="0">
                <a:latin typeface="Arial Narrow" panose="020B0606020202030204" pitchFamily="34" charset="0"/>
              </a:rPr>
              <a:t>shall not </a:t>
            </a:r>
            <a:r>
              <a:rPr lang="en-US" sz="1800" dirty="0" smtClean="0">
                <a:latin typeface="Arial Narrow" panose="020B0606020202030204" pitchFamily="34" charset="0"/>
              </a:rPr>
              <a:t>kill.</a:t>
            </a:r>
          </a:p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You </a:t>
            </a:r>
            <a:r>
              <a:rPr lang="en-US" sz="1800" dirty="0">
                <a:latin typeface="Arial Narrow" panose="020B0606020202030204" pitchFamily="34" charset="0"/>
              </a:rPr>
              <a:t>shall not commit </a:t>
            </a:r>
            <a:r>
              <a:rPr lang="en-US" sz="1800" dirty="0" smtClean="0">
                <a:latin typeface="Arial Narrow" panose="020B0606020202030204" pitchFamily="34" charset="0"/>
              </a:rPr>
              <a:t>adultery.</a:t>
            </a:r>
          </a:p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You </a:t>
            </a:r>
            <a:r>
              <a:rPr lang="en-US" sz="1800" dirty="0">
                <a:latin typeface="Arial Narrow" panose="020B0606020202030204" pitchFamily="34" charset="0"/>
              </a:rPr>
              <a:t>shall not </a:t>
            </a:r>
            <a:r>
              <a:rPr lang="en-US" sz="1800" dirty="0" smtClean="0">
                <a:latin typeface="Arial Narrow" panose="020B0606020202030204" pitchFamily="34" charset="0"/>
              </a:rPr>
              <a:t>steal.</a:t>
            </a:r>
          </a:p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You </a:t>
            </a:r>
            <a:r>
              <a:rPr lang="en-US" sz="1800" dirty="0">
                <a:latin typeface="Arial Narrow" panose="020B0606020202030204" pitchFamily="34" charset="0"/>
              </a:rPr>
              <a:t>shall not bear false witness </a:t>
            </a:r>
            <a:r>
              <a:rPr lang="en-US" sz="1800" dirty="0" smtClean="0">
                <a:latin typeface="Arial Narrow" panose="020B0606020202030204" pitchFamily="34" charset="0"/>
              </a:rPr>
              <a:t/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against </a:t>
            </a:r>
            <a:r>
              <a:rPr lang="en-US" sz="1800" dirty="0">
                <a:latin typeface="Arial Narrow" panose="020B0606020202030204" pitchFamily="34" charset="0"/>
              </a:rPr>
              <a:t>your neighbor</a:t>
            </a:r>
            <a:r>
              <a:rPr lang="en-US" sz="1800" dirty="0" smtClean="0">
                <a:latin typeface="Arial Narrow" panose="020B0606020202030204" pitchFamily="34" charset="0"/>
              </a:rPr>
              <a:t>.</a:t>
            </a:r>
          </a:p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You </a:t>
            </a:r>
            <a:r>
              <a:rPr lang="en-US" sz="1800" dirty="0">
                <a:latin typeface="Arial Narrow" panose="020B0606020202030204" pitchFamily="34" charset="0"/>
              </a:rPr>
              <a:t>shall not covet your neighbor’s </a:t>
            </a:r>
            <a:r>
              <a:rPr lang="en-US" sz="1800" dirty="0" smtClean="0">
                <a:latin typeface="Arial Narrow" panose="020B0606020202030204" pitchFamily="34" charset="0"/>
              </a:rPr>
              <a:t>house.</a:t>
            </a:r>
          </a:p>
          <a:p>
            <a:pPr marL="227013" indent="-227013"/>
            <a:r>
              <a:rPr lang="en-US" sz="1800" dirty="0" smtClean="0">
                <a:latin typeface="Arial Narrow" panose="020B0606020202030204" pitchFamily="34" charset="0"/>
              </a:rPr>
              <a:t>You </a:t>
            </a:r>
            <a:r>
              <a:rPr lang="en-US" sz="1800" dirty="0">
                <a:latin typeface="Arial Narrow" panose="020B0606020202030204" pitchFamily="34" charset="0"/>
              </a:rPr>
              <a:t>shall not covet your neighbor’s wife,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nor his male or female slave, nor his ox or ass,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nor anything else that belongs to him</a:t>
            </a:r>
            <a:r>
              <a:rPr lang="en-US" sz="1800" dirty="0" smtClean="0">
                <a:latin typeface="Arial Narrow" panose="020B0606020202030204" pitchFamily="34" charset="0"/>
              </a:rPr>
              <a:t>.”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endParaRPr lang="en-US" sz="1800" dirty="0">
              <a:latin typeface="Arial Narrow" panose="020B0606020202030204" pitchFamily="34" charset="0"/>
            </a:endParaRPr>
          </a:p>
          <a:p>
            <a:pPr marL="227013" indent="-227013" algn="ctr"/>
            <a:r>
              <a:rPr lang="en-US" sz="1800" i="1" dirty="0">
                <a:latin typeface="Arial Narrow" panose="020B0606020202030204" pitchFamily="34" charset="0"/>
              </a:rPr>
              <a:t>See </a:t>
            </a:r>
            <a:r>
              <a:rPr lang="en-US" sz="1800" i="1" u="sng" dirty="0">
                <a:latin typeface="Arial Narrow" panose="020B0606020202030204" pitchFamily="34" charset="0"/>
              </a:rPr>
              <a:t>https://</a:t>
            </a:r>
            <a:r>
              <a:rPr lang="en-US" sz="1800" i="1" u="sng" dirty="0" smtClean="0">
                <a:latin typeface="Arial Narrow" panose="020B0606020202030204" pitchFamily="34" charset="0"/>
              </a:rPr>
              <a:t>catholic-resources.org/Bible/Decalogue.htm</a:t>
            </a:r>
            <a:endParaRPr lang="en-US" sz="1800" i="1" u="sng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err="1" smtClean="0"/>
              <a:t>Exod</a:t>
            </a:r>
            <a:r>
              <a:rPr lang="en-US" sz="4400" dirty="0" smtClean="0"/>
              <a:t> 20:</a:t>
            </a:r>
            <a:r>
              <a:rPr lang="en-US" sz="4000" dirty="0" smtClean="0"/>
              <a:t>1-17</a:t>
            </a:r>
            <a:r>
              <a:rPr lang="en-US" sz="3200" dirty="0" smtClean="0"/>
              <a:t>  (cont.)</a:t>
            </a:r>
            <a:endParaRPr lang="en-US" dirty="0"/>
          </a:p>
        </p:txBody>
      </p:sp>
      <p:pic>
        <p:nvPicPr>
          <p:cNvPr id="63490" name="Picture 2" descr="Image result for decalogu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" t="1813" r="7960" b="1546"/>
          <a:stretch/>
        </p:blipFill>
        <p:spPr bwMode="auto">
          <a:xfrm>
            <a:off x="5105400" y="1639214"/>
            <a:ext cx="3913632" cy="331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79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334000"/>
          </a:xfrm>
        </p:spPr>
        <p:txBody>
          <a:bodyPr>
            <a:noAutofit/>
          </a:bodyPr>
          <a:lstStyle/>
          <a:p>
            <a:pPr marL="227013" indent="-227013"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In those days, all the princes of Judah, the priests, and the people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added infidelity to infidelity, practicing all the abominations of the nations 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and polluting the LORD’s temple which he had consecrated in Jerusalem.</a:t>
            </a:r>
          </a:p>
          <a:p>
            <a:pPr marL="227013" indent="-227013"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Early and often did the LORD, the God of their fathers, send his messengers to them, 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for he had compassion on his people and his dwelling place.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But they mocked the messengers of God, 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despised his warnings, 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and scoffed at his prophets, 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until the anger of the LORD against his people 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was so inflamed that there was no remedy.</a:t>
            </a:r>
          </a:p>
          <a:p>
            <a:pPr marL="227013" indent="-227013"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Their enemies burnt the house of God,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tore down the walls of Jerusalem, 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set all its palaces afire, </a:t>
            </a:r>
            <a:br>
              <a:rPr lang="en-US" sz="1800" dirty="0" smtClean="0">
                <a:latin typeface="Arial Narrow" panose="020B0606020202030204" pitchFamily="34" charset="0"/>
              </a:rPr>
            </a:br>
            <a:r>
              <a:rPr lang="en-US" sz="1800" dirty="0" smtClean="0">
                <a:latin typeface="Arial Narrow" panose="020B0606020202030204" pitchFamily="34" charset="0"/>
              </a:rPr>
              <a:t>and destroyed all its precious objects.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4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Sun. Lent, B</a:t>
            </a:r>
            <a:r>
              <a:rPr lang="en-US" sz="4000" dirty="0"/>
              <a:t>: </a:t>
            </a:r>
            <a:r>
              <a:rPr lang="en-US" sz="4000" dirty="0" smtClean="0"/>
              <a:t> 2 </a:t>
            </a:r>
            <a:r>
              <a:rPr lang="en-US" sz="4000" dirty="0" err="1"/>
              <a:t>Chron</a:t>
            </a:r>
            <a:r>
              <a:rPr lang="en-US" sz="4000" dirty="0"/>
              <a:t> 36:14-16, 19-23</a:t>
            </a:r>
            <a:endParaRPr lang="en-US" sz="4400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4191000" cy="334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9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486400"/>
          </a:xfrm>
        </p:spPr>
        <p:txBody>
          <a:bodyPr>
            <a:noAutofit/>
          </a:bodyPr>
          <a:lstStyle/>
          <a:p>
            <a:pPr marL="227013" indent="-227013">
              <a:lnSpc>
                <a:spcPct val="95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Those </a:t>
            </a:r>
            <a:r>
              <a:rPr lang="en-US" sz="1800" dirty="0">
                <a:latin typeface="Arial Narrow" panose="020B0606020202030204" pitchFamily="34" charset="0"/>
              </a:rPr>
              <a:t>who escaped the sword were carried captive to </a:t>
            </a:r>
            <a:r>
              <a:rPr lang="en-US" sz="1800" b="1" dirty="0">
                <a:latin typeface="Arial Narrow" panose="020B0606020202030204" pitchFamily="34" charset="0"/>
              </a:rPr>
              <a:t>Babylon</a:t>
            </a:r>
            <a:r>
              <a:rPr lang="en-US" sz="1800" dirty="0">
                <a:latin typeface="Arial Narrow" panose="020B0606020202030204" pitchFamily="34" charset="0"/>
              </a:rPr>
              <a:t>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where they became servants of the king of the Chaldeans and his sons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until the kingdom of the Persians came to power.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All this was to fulfill the word of the LORD spoken by Jeremiah: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“Until the land has retrieved its lost </a:t>
            </a:r>
            <a:r>
              <a:rPr lang="en-US" sz="1800" dirty="0" err="1">
                <a:latin typeface="Arial Narrow" panose="020B0606020202030204" pitchFamily="34" charset="0"/>
              </a:rPr>
              <a:t>sabbaths</a:t>
            </a:r>
            <a:r>
              <a:rPr lang="en-US" sz="1800" dirty="0">
                <a:latin typeface="Arial Narrow" panose="020B0606020202030204" pitchFamily="34" charset="0"/>
              </a:rPr>
              <a:t>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during all the time it lies waste it shall have rest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while seventy years are fulfilled.”</a:t>
            </a:r>
          </a:p>
          <a:p>
            <a:pPr marL="227013" indent="-227013">
              <a:lnSpc>
                <a:spcPct val="95000"/>
              </a:lnSpc>
              <a:spcBef>
                <a:spcPts val="600"/>
              </a:spcBef>
            </a:pPr>
            <a:r>
              <a:rPr lang="en-US" sz="1800" dirty="0">
                <a:latin typeface="Arial Narrow" panose="020B0606020202030204" pitchFamily="34" charset="0"/>
              </a:rPr>
              <a:t>In the first year of </a:t>
            </a:r>
            <a:r>
              <a:rPr lang="en-US" sz="1800" b="1" dirty="0">
                <a:latin typeface="Arial Narrow" panose="020B0606020202030204" pitchFamily="34" charset="0"/>
              </a:rPr>
              <a:t>Cyrus, king of Persia</a:t>
            </a:r>
            <a:r>
              <a:rPr lang="en-US" sz="1800" dirty="0">
                <a:latin typeface="Arial Narrow" panose="020B0606020202030204" pitchFamily="34" charset="0"/>
              </a:rPr>
              <a:t>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in order to fulfill the word of the LORD spoken by Jeremiah,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the LORD inspired </a:t>
            </a:r>
            <a:r>
              <a:rPr lang="en-US" sz="1800" b="1" dirty="0">
                <a:latin typeface="Arial Narrow" panose="020B0606020202030204" pitchFamily="34" charset="0"/>
              </a:rPr>
              <a:t>King Cyrus of Persia</a:t>
            </a:r>
            <a:r>
              <a:rPr lang="en-US" sz="1800" dirty="0">
                <a:latin typeface="Arial Narrow" panose="020B0606020202030204" pitchFamily="34" charset="0"/>
              </a:rPr>
              <a:t>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to issue this proclamation throughout his kingdom,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both by word of mouth and in writing: </a:t>
            </a:r>
            <a:endParaRPr lang="en-US" sz="1800" dirty="0" smtClean="0">
              <a:latin typeface="Arial Narrow" panose="020B0606020202030204" pitchFamily="34" charset="0"/>
            </a:endParaRPr>
          </a:p>
          <a:p>
            <a:pPr marL="227013" indent="-227013">
              <a:lnSpc>
                <a:spcPct val="95000"/>
              </a:lnSpc>
              <a:spcBef>
                <a:spcPts val="600"/>
              </a:spcBef>
            </a:pPr>
            <a:r>
              <a:rPr lang="en-US" sz="1800" dirty="0" smtClean="0">
                <a:latin typeface="Arial Narrow" panose="020B0606020202030204" pitchFamily="34" charset="0"/>
              </a:rPr>
              <a:t>“</a:t>
            </a:r>
            <a:r>
              <a:rPr lang="en-US" sz="1800" dirty="0">
                <a:latin typeface="Arial Narrow" panose="020B0606020202030204" pitchFamily="34" charset="0"/>
              </a:rPr>
              <a:t>Thus says </a:t>
            </a:r>
            <a:r>
              <a:rPr lang="en-US" sz="1800" b="1" dirty="0">
                <a:latin typeface="Arial Narrow" panose="020B0606020202030204" pitchFamily="34" charset="0"/>
              </a:rPr>
              <a:t>Cyrus, king of Persia</a:t>
            </a:r>
            <a:r>
              <a:rPr lang="en-US" sz="1800" dirty="0">
                <a:latin typeface="Arial Narrow" panose="020B0606020202030204" pitchFamily="34" charset="0"/>
              </a:rPr>
              <a:t>: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All the kingdoms of the earth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the LORD, the God of heaven, has given to me, 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dirty="0">
                <a:latin typeface="Arial Narrow" panose="020B0606020202030204" pitchFamily="34" charset="0"/>
              </a:rPr>
              <a:t>and </a:t>
            </a:r>
            <a:r>
              <a:rPr lang="en-US" sz="1800" i="1" dirty="0">
                <a:latin typeface="Arial Narrow" panose="020B0606020202030204" pitchFamily="34" charset="0"/>
              </a:rPr>
              <a:t>he has also charged me to build him a house </a:t>
            </a:r>
            <a:br>
              <a:rPr lang="en-US" sz="1800" i="1" dirty="0">
                <a:latin typeface="Arial Narrow" panose="020B0606020202030204" pitchFamily="34" charset="0"/>
              </a:rPr>
            </a:br>
            <a:r>
              <a:rPr lang="en-US" sz="1800" i="1" dirty="0">
                <a:latin typeface="Arial Narrow" panose="020B0606020202030204" pitchFamily="34" charset="0"/>
              </a:rPr>
              <a:t>in Jerusalem, which is in Judah</a:t>
            </a:r>
            <a:r>
              <a:rPr lang="en-US" sz="1800" dirty="0">
                <a:latin typeface="Arial Narrow" panose="020B0606020202030204" pitchFamily="34" charset="0"/>
              </a:rPr>
              <a:t>.</a:t>
            </a:r>
            <a:br>
              <a:rPr lang="en-US" sz="1800" dirty="0">
                <a:latin typeface="Arial Narrow" panose="020B0606020202030204" pitchFamily="34" charset="0"/>
              </a:rPr>
            </a:br>
            <a:r>
              <a:rPr lang="en-US" sz="1800" i="1" dirty="0">
                <a:latin typeface="Arial Narrow" panose="020B0606020202030204" pitchFamily="34" charset="0"/>
              </a:rPr>
              <a:t>Whoever, therefore, among you belongs to any part of his people, </a:t>
            </a:r>
            <a:br>
              <a:rPr lang="en-US" sz="1800" i="1" dirty="0">
                <a:latin typeface="Arial Narrow" panose="020B0606020202030204" pitchFamily="34" charset="0"/>
              </a:rPr>
            </a:br>
            <a:r>
              <a:rPr lang="en-US" sz="1800" i="1" dirty="0">
                <a:latin typeface="Arial Narrow" panose="020B0606020202030204" pitchFamily="34" charset="0"/>
              </a:rPr>
              <a:t>let him go up, and may his God be with him</a:t>
            </a:r>
            <a:r>
              <a:rPr lang="en-US" sz="1800" i="1" dirty="0" smtClean="0">
                <a:latin typeface="Arial Narrow" panose="020B0606020202030204" pitchFamily="34" charset="0"/>
              </a:rPr>
              <a:t>!”</a:t>
            </a:r>
            <a:endParaRPr lang="en-US" sz="1800" i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2 </a:t>
            </a:r>
            <a:r>
              <a:rPr lang="en-US" sz="4000" dirty="0" err="1"/>
              <a:t>Chron</a:t>
            </a:r>
            <a:r>
              <a:rPr lang="en-US" sz="4000" dirty="0"/>
              <a:t> 36:14-16, </a:t>
            </a:r>
            <a:r>
              <a:rPr lang="en-US" sz="4000" dirty="0" smtClean="0"/>
              <a:t>19-23</a:t>
            </a:r>
            <a:r>
              <a:rPr lang="en-US" sz="3200" dirty="0" smtClean="0"/>
              <a:t>  (cont.)</a:t>
            </a:r>
            <a:endParaRPr lang="en-US" sz="4400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0"/>
            <a:ext cx="2280397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9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334000"/>
          </a:xfrm>
        </p:spPr>
        <p:txBody>
          <a:bodyPr>
            <a:noAutofit/>
          </a:bodyPr>
          <a:lstStyle/>
          <a:p>
            <a:pPr marL="227013" indent="-227013">
              <a:spcBef>
                <a:spcPts val="600"/>
              </a:spcBef>
              <a:buSzPct val="100000"/>
            </a:pPr>
            <a:r>
              <a:rPr lang="en-US" sz="2000" dirty="0" smtClean="0">
                <a:latin typeface="Arial Narrow" panose="020B0606020202030204" pitchFamily="34" charset="0"/>
              </a:rPr>
              <a:t>The </a:t>
            </a:r>
            <a:r>
              <a:rPr lang="en-US" sz="2000" dirty="0">
                <a:latin typeface="Arial Narrow" panose="020B0606020202030204" pitchFamily="34" charset="0"/>
              </a:rPr>
              <a:t>days are coming, says the LORD,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when I will make a </a:t>
            </a:r>
            <a:r>
              <a:rPr lang="en-US" sz="2000" b="1" dirty="0">
                <a:latin typeface="Arial Narrow" panose="020B0606020202030204" pitchFamily="34" charset="0"/>
              </a:rPr>
              <a:t>new covenant </a:t>
            </a:r>
            <a:r>
              <a:rPr lang="en-US" sz="2000" dirty="0" smtClean="0">
                <a:latin typeface="Arial Narrow" panose="020B0606020202030204" pitchFamily="34" charset="0"/>
              </a:rPr>
              <a:t/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with </a:t>
            </a:r>
            <a:r>
              <a:rPr lang="en-US" sz="2000" dirty="0">
                <a:latin typeface="Arial Narrow" panose="020B0606020202030204" pitchFamily="34" charset="0"/>
              </a:rPr>
              <a:t>the house of Israel </a:t>
            </a:r>
            <a:r>
              <a:rPr lang="en-US" sz="2000" dirty="0" smtClean="0">
                <a:latin typeface="Arial Narrow" panose="020B0606020202030204" pitchFamily="34" charset="0"/>
              </a:rPr>
              <a:t>and </a:t>
            </a:r>
            <a:r>
              <a:rPr lang="en-US" sz="2000" dirty="0">
                <a:latin typeface="Arial Narrow" panose="020B0606020202030204" pitchFamily="34" charset="0"/>
              </a:rPr>
              <a:t>the house of Judah.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It will not be like the </a:t>
            </a:r>
            <a:r>
              <a:rPr lang="en-US" sz="2000" b="1" dirty="0">
                <a:latin typeface="Arial Narrow" panose="020B0606020202030204" pitchFamily="34" charset="0"/>
              </a:rPr>
              <a:t>covenant</a:t>
            </a:r>
            <a:r>
              <a:rPr lang="en-US" sz="2000" dirty="0">
                <a:latin typeface="Arial Narrow" panose="020B0606020202030204" pitchFamily="34" charset="0"/>
              </a:rPr>
              <a:t> I made with their fathers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the day I took them by the hand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to lead them forth from the land of Egypt;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for they broke my </a:t>
            </a:r>
            <a:r>
              <a:rPr lang="en-US" sz="2000" b="1" dirty="0">
                <a:latin typeface="Arial Narrow" panose="020B0606020202030204" pitchFamily="34" charset="0"/>
              </a:rPr>
              <a:t>covenant</a:t>
            </a:r>
            <a:r>
              <a:rPr lang="en-US" sz="2000" dirty="0">
                <a:latin typeface="Arial Narrow" panose="020B0606020202030204" pitchFamily="34" charset="0"/>
              </a:rPr>
              <a:t>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and I had to show myself their master, says the </a:t>
            </a:r>
            <a:r>
              <a:rPr lang="en-US" sz="2000" dirty="0" smtClean="0">
                <a:latin typeface="Arial Narrow" panose="020B0606020202030204" pitchFamily="34" charset="0"/>
              </a:rPr>
              <a:t>LORD.</a:t>
            </a:r>
          </a:p>
          <a:p>
            <a:pPr marL="227013" indent="-227013">
              <a:spcBef>
                <a:spcPts val="600"/>
              </a:spcBef>
              <a:buSzPct val="100000"/>
            </a:pPr>
            <a:r>
              <a:rPr lang="en-US" sz="2000" dirty="0" smtClean="0">
                <a:latin typeface="Arial Narrow" panose="020B0606020202030204" pitchFamily="34" charset="0"/>
              </a:rPr>
              <a:t>But </a:t>
            </a:r>
            <a:r>
              <a:rPr lang="en-US" sz="2000" dirty="0">
                <a:latin typeface="Arial Narrow" panose="020B0606020202030204" pitchFamily="34" charset="0"/>
              </a:rPr>
              <a:t>this is the </a:t>
            </a:r>
            <a:r>
              <a:rPr lang="en-US" sz="2000" b="1" dirty="0">
                <a:latin typeface="Arial Narrow" panose="020B0606020202030204" pitchFamily="34" charset="0"/>
              </a:rPr>
              <a:t>covenant</a:t>
            </a:r>
            <a:r>
              <a:rPr lang="en-US" sz="2000" dirty="0">
                <a:latin typeface="Arial Narrow" panose="020B0606020202030204" pitchFamily="34" charset="0"/>
              </a:rPr>
              <a:t> that I will make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with the house of Israel after those days, says the LORD.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b="1" dirty="0">
                <a:latin typeface="Arial Narrow" panose="020B0606020202030204" pitchFamily="34" charset="0"/>
              </a:rPr>
              <a:t>I will place my law within them and write it upon their hearts; </a:t>
            </a:r>
            <a:br>
              <a:rPr lang="en-US" sz="2000" b="1" dirty="0">
                <a:latin typeface="Arial Narrow" panose="020B0606020202030204" pitchFamily="34" charset="0"/>
              </a:rPr>
            </a:br>
            <a:r>
              <a:rPr lang="en-US" sz="2000" b="1" dirty="0">
                <a:latin typeface="Arial Narrow" panose="020B0606020202030204" pitchFamily="34" charset="0"/>
              </a:rPr>
              <a:t>I will be their God, and they shall be my people.</a:t>
            </a:r>
            <a:br>
              <a:rPr lang="en-US" sz="2000" b="1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No longer will they have need to teach their friends and relatives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how to know the LORD.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All, from least to greatest, shall know me, says the LORD,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for I will forgive their evildoing and remember their sin no more.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5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Sun. Lent, B</a:t>
            </a:r>
            <a:r>
              <a:rPr lang="en-US" sz="4400" dirty="0"/>
              <a:t>: </a:t>
            </a:r>
            <a:r>
              <a:rPr lang="en-US" sz="4400" dirty="0" smtClean="0"/>
              <a:t> </a:t>
            </a:r>
            <a:r>
              <a:rPr lang="en-US" sz="4400" dirty="0" err="1" smtClean="0"/>
              <a:t>Jer</a:t>
            </a:r>
            <a:r>
              <a:rPr lang="en-US" sz="4400" dirty="0" smtClean="0"/>
              <a:t> </a:t>
            </a:r>
            <a:r>
              <a:rPr lang="en-US" sz="4400" dirty="0"/>
              <a:t>31:</a:t>
            </a:r>
            <a:r>
              <a:rPr lang="en-US" sz="4000" dirty="0"/>
              <a:t>31-34</a:t>
            </a:r>
            <a:endParaRPr lang="en-US" dirty="0"/>
          </a:p>
        </p:txBody>
      </p:sp>
      <p:pic>
        <p:nvPicPr>
          <p:cNvPr id="66562" name="Picture 2" descr="Image result for new covenant jeremiah 31 chag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1392167"/>
            <a:ext cx="3200401" cy="234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0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sz="2800" dirty="0" smtClean="0"/>
              <a:t>[</a:t>
            </a:r>
            <a:r>
              <a:rPr lang="en-US" sz="2800" b="1" dirty="0" smtClean="0"/>
              <a:t>Sundays of Lent</a:t>
            </a:r>
            <a:r>
              <a:rPr lang="en-US" sz="2800" dirty="0" smtClean="0"/>
              <a:t>, </a:t>
            </a:r>
            <a:r>
              <a:rPr lang="en-US" sz="2800" i="1" dirty="0" smtClean="0"/>
              <a:t>cont</a:t>
            </a:r>
            <a:r>
              <a:rPr lang="en-US" sz="2800" dirty="0" smtClean="0"/>
              <a:t>.]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The </a:t>
            </a:r>
            <a:r>
              <a:rPr lang="en-US" sz="2400" b="1" dirty="0"/>
              <a:t>readings from the Letters of the Apostles </a:t>
            </a:r>
            <a:r>
              <a:rPr lang="en-US" sz="2400" dirty="0">
                <a:solidFill>
                  <a:schemeClr val="tx1"/>
                </a:solidFill>
              </a:rPr>
              <a:t>have been </a:t>
            </a:r>
            <a:r>
              <a:rPr lang="en-US" sz="2400" u="sng" dirty="0">
                <a:solidFill>
                  <a:schemeClr val="tx1"/>
                </a:solidFill>
              </a:rPr>
              <a:t>selected to fit</a:t>
            </a:r>
            <a:r>
              <a:rPr lang="en-US" sz="2400" dirty="0">
                <a:solidFill>
                  <a:schemeClr val="tx1"/>
                </a:solidFill>
              </a:rPr>
              <a:t> the Gospel and the Old Testament readings </a:t>
            </a:r>
            <a:r>
              <a:rPr lang="en-US" sz="2400" u="sng" dirty="0">
                <a:solidFill>
                  <a:schemeClr val="tx1"/>
                </a:solidFill>
              </a:rPr>
              <a:t>and</a:t>
            </a:r>
            <a:r>
              <a:rPr lang="en-US" sz="2400" dirty="0">
                <a:solidFill>
                  <a:schemeClr val="tx1"/>
                </a:solidFill>
              </a:rPr>
              <a:t>, to the extent possible</a:t>
            </a:r>
            <a:r>
              <a:rPr lang="en-US" sz="2400" dirty="0" smtClean="0">
                <a:solidFill>
                  <a:schemeClr val="tx1"/>
                </a:solidFill>
              </a:rPr>
              <a:t>, to </a:t>
            </a:r>
            <a:r>
              <a:rPr lang="en-US" sz="2400" u="sng" dirty="0">
                <a:solidFill>
                  <a:schemeClr val="tx1"/>
                </a:solidFill>
              </a:rPr>
              <a:t>provide a connection</a:t>
            </a:r>
            <a:r>
              <a:rPr lang="en-US" sz="2400" dirty="0">
                <a:solidFill>
                  <a:schemeClr val="tx1"/>
                </a:solidFill>
              </a:rPr>
              <a:t> between them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Lectionary</a:t>
            </a:r>
            <a:r>
              <a:rPr lang="en-US" dirty="0" smtClean="0"/>
              <a:t>, </a:t>
            </a:r>
            <a:r>
              <a:rPr lang="en-US" dirty="0"/>
              <a:t>"</a:t>
            </a:r>
            <a:r>
              <a:rPr lang="en-US" dirty="0" smtClean="0"/>
              <a:t>Intro," </a:t>
            </a:r>
            <a:r>
              <a:rPr lang="en-US" dirty="0"/>
              <a:t>chap. 5, par. 97</a:t>
            </a: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 b="10441"/>
          <a:stretch/>
        </p:blipFill>
        <p:spPr bwMode="auto">
          <a:xfrm>
            <a:off x="1524000" y="3383280"/>
            <a:ext cx="5705475" cy="347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31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334000"/>
          </a:xfrm>
        </p:spPr>
        <p:txBody>
          <a:bodyPr>
            <a:noAutofit/>
          </a:bodyPr>
          <a:lstStyle/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Rom </a:t>
            </a:r>
            <a:r>
              <a:rPr lang="en-US" sz="2800" dirty="0" smtClean="0"/>
              <a:t>5:12-19 </a:t>
            </a:r>
            <a:r>
              <a:rPr lang="en-US" sz="2000" dirty="0" smtClean="0"/>
              <a:t> [</a:t>
            </a:r>
            <a:r>
              <a:rPr lang="en-US" sz="2000" dirty="0"/>
              <a:t>or </a:t>
            </a:r>
            <a:r>
              <a:rPr lang="en-US" sz="2000" dirty="0" smtClean="0"/>
              <a:t>5:12</a:t>
            </a:r>
            <a:r>
              <a:rPr lang="en-US" sz="2000" dirty="0"/>
              <a:t>, 17-19]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 smtClean="0"/>
              <a:t>Adam’s disobedience vs. Jesus</a:t>
            </a:r>
            <a:r>
              <a:rPr lang="en-US" sz="2400" i="1" dirty="0"/>
              <a:t>’ </a:t>
            </a:r>
            <a:r>
              <a:rPr lang="en-US" sz="2400" i="1" dirty="0" smtClean="0"/>
              <a:t>righteous obedience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2 </a:t>
            </a:r>
            <a:r>
              <a:rPr lang="en-US" sz="2800" dirty="0"/>
              <a:t>Tim </a:t>
            </a:r>
            <a:r>
              <a:rPr lang="en-US" sz="2800" dirty="0" smtClean="0"/>
              <a:t>1:8b-10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 smtClean="0"/>
              <a:t>God has saved us &amp; called us to be holy.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Rom </a:t>
            </a:r>
            <a:r>
              <a:rPr lang="en-US" sz="2800" dirty="0" smtClean="0"/>
              <a:t>5:1-2</a:t>
            </a:r>
            <a:r>
              <a:rPr lang="en-US" sz="2800" dirty="0"/>
              <a:t>, 5-8</a:t>
            </a:r>
          </a:p>
          <a:p>
            <a:pPr lvl="1">
              <a:buSzPct val="100000"/>
            </a:pPr>
            <a:r>
              <a:rPr lang="en-US" sz="2400" i="1" dirty="0" smtClean="0"/>
              <a:t>God’s love has been poured into our hearts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err="1" smtClean="0"/>
              <a:t>Eph</a:t>
            </a:r>
            <a:r>
              <a:rPr lang="en-US" sz="2800" dirty="0" smtClean="0"/>
              <a:t> </a:t>
            </a:r>
            <a:r>
              <a:rPr lang="en-US" sz="2800" dirty="0" smtClean="0"/>
              <a:t>5:8-14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 smtClean="0"/>
              <a:t>Rise from the dead; Christ will shine on you.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smtClean="0"/>
              <a:t>Rom </a:t>
            </a:r>
            <a:r>
              <a:rPr lang="en-US" sz="2800" dirty="0" smtClean="0"/>
              <a:t>8:8-11</a:t>
            </a:r>
            <a:endParaRPr lang="en-US" sz="2800" dirty="0" smtClean="0"/>
          </a:p>
          <a:p>
            <a:pPr lvl="1">
              <a:buSzPct val="100000"/>
            </a:pPr>
            <a:r>
              <a:rPr lang="en-US" sz="2400" i="1" dirty="0" smtClean="0"/>
              <a:t>Spirit raised Jesus from the dead; will raise us also</a:t>
            </a:r>
            <a:endParaRPr lang="en-US" sz="24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Lent-A, Sundays </a:t>
            </a:r>
            <a:r>
              <a:rPr lang="en-US" dirty="0" smtClean="0"/>
              <a:t>1-5:  NT </a:t>
            </a:r>
            <a:r>
              <a:rPr lang="en-US" dirty="0" smtClean="0"/>
              <a:t>Epistles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80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arenR"/>
            </a:pPr>
            <a:r>
              <a:rPr lang="en-US" sz="2800" dirty="0"/>
              <a:t>1 Pet 3:18-22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“The water of the flood prefigured baptism, which saves you now.</a:t>
            </a:r>
            <a:r>
              <a:rPr lang="sv-SE" sz="2400" i="1" dirty="0" smtClean="0">
                <a:latin typeface="Arial Narrow" panose="020B0606020202030204" pitchFamily="34" charset="0"/>
              </a:rPr>
              <a:t>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Rom 8:31b-34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“God did not spare his own Son.</a:t>
            </a:r>
            <a:r>
              <a:rPr lang="sv-SE" sz="2400" i="1" dirty="0">
                <a:latin typeface="Arial Narrow" panose="020B0606020202030204" pitchFamily="34" charset="0"/>
              </a:rPr>
              <a:t>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1 </a:t>
            </a:r>
            <a:r>
              <a:rPr lang="en-US" sz="2800" dirty="0" err="1"/>
              <a:t>Cor</a:t>
            </a:r>
            <a:r>
              <a:rPr lang="en-US" sz="2800" dirty="0"/>
              <a:t> 1:22-25</a:t>
            </a:r>
            <a:endParaRPr lang="en-US" sz="2800" dirty="0"/>
          </a:p>
          <a:p>
            <a:pPr lvl="1">
              <a:buSzPct val="100000"/>
            </a:pPr>
            <a:r>
              <a:rPr lang="en-US" sz="2400" i="1" dirty="0">
                <a:latin typeface="Arial Narrow" panose="020B0606020202030204" pitchFamily="34" charset="0"/>
              </a:rPr>
              <a:t>“We proclaim Christ crucified, a stumbling block to many, </a:t>
            </a:r>
            <a:br>
              <a:rPr lang="en-US" sz="2400" i="1" dirty="0">
                <a:latin typeface="Arial Narrow" panose="020B0606020202030204" pitchFamily="34" charset="0"/>
              </a:rPr>
            </a:br>
            <a:r>
              <a:rPr lang="en-US" sz="2400" i="1" dirty="0">
                <a:latin typeface="Arial Narrow" panose="020B0606020202030204" pitchFamily="34" charset="0"/>
              </a:rPr>
              <a:t>but to those who are called, the wisdom of God.</a:t>
            </a:r>
            <a:r>
              <a:rPr lang="sv-SE" sz="2400" i="1" dirty="0">
                <a:latin typeface="Arial Narrow" panose="020B0606020202030204" pitchFamily="34" charset="0"/>
              </a:rPr>
              <a:t>”</a:t>
            </a:r>
            <a:endParaRPr lang="en-US" sz="24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err="1"/>
              <a:t>Eph</a:t>
            </a:r>
            <a:r>
              <a:rPr lang="en-US" sz="2800" dirty="0"/>
              <a:t> 2:4-10</a:t>
            </a:r>
            <a:endParaRPr lang="en-US" sz="2800" dirty="0"/>
          </a:p>
          <a:p>
            <a:pPr lvl="1">
              <a:buSzPct val="100000"/>
            </a:pPr>
            <a:r>
              <a:rPr lang="en-US" sz="2300" i="1" dirty="0">
                <a:latin typeface="Arial Narrow" panose="020B0606020202030204" pitchFamily="34" charset="0"/>
              </a:rPr>
              <a:t>“Though dead in your transgressions, by grace you have been saved.</a:t>
            </a:r>
            <a:r>
              <a:rPr lang="sv-SE" sz="2300" i="1" dirty="0">
                <a:latin typeface="Arial Narrow" panose="020B0606020202030204" pitchFamily="34" charset="0"/>
              </a:rPr>
              <a:t>”</a:t>
            </a:r>
            <a:endParaRPr lang="en-US" sz="2300" b="1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 err="1"/>
              <a:t>Heb</a:t>
            </a:r>
            <a:r>
              <a:rPr lang="en-US" sz="2800" dirty="0"/>
              <a:t> 5:7-9</a:t>
            </a:r>
            <a:endParaRPr lang="en-US" sz="2800" dirty="0"/>
          </a:p>
          <a:p>
            <a:pPr lvl="1">
              <a:buSzPct val="100000"/>
            </a:pPr>
            <a:r>
              <a:rPr lang="en-US" sz="2200" i="1" dirty="0">
                <a:latin typeface="Arial Narrow" panose="020B0606020202030204" pitchFamily="34" charset="0"/>
              </a:rPr>
              <a:t>“Christ learned obedience and became the source of eternal salvation.</a:t>
            </a:r>
            <a:r>
              <a:rPr lang="sv-SE" sz="2200" i="1" dirty="0">
                <a:latin typeface="Arial Narrow" panose="020B0606020202030204" pitchFamily="34" charset="0"/>
              </a:rPr>
              <a:t>”</a:t>
            </a:r>
            <a:endParaRPr lang="en-US" sz="22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Lent-B, Sundays </a:t>
            </a:r>
            <a:r>
              <a:rPr lang="en-US" dirty="0" smtClean="0"/>
              <a:t>1-5:  NT </a:t>
            </a:r>
            <a:r>
              <a:rPr lang="en-US" dirty="0" smtClean="0"/>
              <a:t>Epistles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6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Autofit/>
          </a:bodyPr>
          <a:lstStyle/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Rom </a:t>
            </a:r>
            <a:r>
              <a:rPr lang="en-US" sz="2800" dirty="0" smtClean="0"/>
              <a:t>10:8-13</a:t>
            </a:r>
            <a:endParaRPr lang="en-US" sz="2800" dirty="0"/>
          </a:p>
          <a:p>
            <a:pPr lvl="1">
              <a:buSzPct val="100000"/>
            </a:pPr>
            <a:r>
              <a:rPr lang="en-US" sz="2200" i="1" dirty="0" smtClean="0"/>
              <a:t>The confession of faith of all believers in Christ.</a:t>
            </a:r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Phil </a:t>
            </a:r>
            <a:r>
              <a:rPr lang="en-US" sz="2800" dirty="0" smtClean="0"/>
              <a:t>3:17–4:1 </a:t>
            </a:r>
            <a:r>
              <a:rPr lang="en-US" sz="2800" dirty="0"/>
              <a:t>or </a:t>
            </a:r>
            <a:r>
              <a:rPr lang="en-US" sz="2800" dirty="0" smtClean="0"/>
              <a:t>3:20–4:1</a:t>
            </a:r>
            <a:endParaRPr lang="en-US" sz="2800" dirty="0"/>
          </a:p>
          <a:p>
            <a:pPr lvl="1">
              <a:buSzPct val="100000"/>
            </a:pPr>
            <a:r>
              <a:rPr lang="en-US" sz="2200" i="1" dirty="0" smtClean="0"/>
              <a:t>Christ will change our lowly body to conform to his glorified body.</a:t>
            </a:r>
            <a:endParaRPr lang="en-US" sz="22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1 </a:t>
            </a:r>
            <a:r>
              <a:rPr lang="en-US" sz="2800" dirty="0" err="1"/>
              <a:t>Cor</a:t>
            </a:r>
            <a:r>
              <a:rPr lang="en-US" sz="2800" dirty="0"/>
              <a:t> </a:t>
            </a:r>
            <a:r>
              <a:rPr lang="en-US" sz="2800" dirty="0" smtClean="0"/>
              <a:t>10:1-6</a:t>
            </a:r>
            <a:r>
              <a:rPr lang="en-US" sz="2800" dirty="0"/>
              <a:t>, 10-12</a:t>
            </a:r>
          </a:p>
          <a:p>
            <a:pPr lvl="1">
              <a:buSzPct val="100000"/>
            </a:pPr>
            <a:r>
              <a:rPr lang="en-US" sz="2200" i="1" dirty="0" smtClean="0"/>
              <a:t>The life of the people with Moses in the desert </a:t>
            </a:r>
            <a:r>
              <a:rPr lang="en-US" sz="2200" i="1" dirty="0" smtClean="0"/>
              <a:t/>
            </a:r>
            <a:br>
              <a:rPr lang="en-US" sz="2200" i="1" dirty="0" smtClean="0"/>
            </a:br>
            <a:r>
              <a:rPr lang="en-US" sz="2200" i="1" dirty="0" smtClean="0"/>
              <a:t>was </a:t>
            </a:r>
            <a:r>
              <a:rPr lang="en-US" sz="2200" i="1" dirty="0" smtClean="0"/>
              <a:t>written down as a warning to us.</a:t>
            </a:r>
            <a:endParaRPr lang="en-US" sz="22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2 </a:t>
            </a:r>
            <a:r>
              <a:rPr lang="en-US" sz="2800" dirty="0" err="1"/>
              <a:t>Cor</a:t>
            </a:r>
            <a:r>
              <a:rPr lang="en-US" sz="2800" dirty="0"/>
              <a:t> </a:t>
            </a:r>
            <a:r>
              <a:rPr lang="en-US" sz="2800" dirty="0" smtClean="0"/>
              <a:t>5:17-21</a:t>
            </a:r>
            <a:endParaRPr lang="en-US" sz="2800" dirty="0"/>
          </a:p>
          <a:p>
            <a:pPr lvl="1">
              <a:buSzPct val="100000"/>
            </a:pPr>
            <a:r>
              <a:rPr lang="en-US" sz="2200" i="1" dirty="0" smtClean="0"/>
              <a:t>God reconciled us to himself through Christ.</a:t>
            </a:r>
            <a:endParaRPr lang="en-US" sz="2200" i="1" dirty="0"/>
          </a:p>
          <a:p>
            <a:pPr marL="514350" indent="-514350">
              <a:buSzPct val="100000"/>
              <a:buFont typeface="+mj-lt"/>
              <a:buAutoNum type="arabicParenR"/>
            </a:pPr>
            <a:r>
              <a:rPr lang="en-US" sz="2800" dirty="0"/>
              <a:t>Phil </a:t>
            </a:r>
            <a:r>
              <a:rPr lang="en-US" sz="2800" dirty="0" smtClean="0"/>
              <a:t>3:8-14</a:t>
            </a:r>
            <a:endParaRPr lang="en-US" sz="2800" dirty="0"/>
          </a:p>
          <a:p>
            <a:pPr lvl="1">
              <a:buSzPct val="100000"/>
            </a:pPr>
            <a:r>
              <a:rPr lang="en-US" sz="2200" i="1" dirty="0" smtClean="0"/>
              <a:t>Because of Christ, I consider everything as a loss, </a:t>
            </a:r>
            <a:r>
              <a:rPr lang="en-US" sz="2200" i="1" dirty="0" smtClean="0"/>
              <a:t/>
            </a:r>
            <a:br>
              <a:rPr lang="en-US" sz="2200" i="1" dirty="0" smtClean="0"/>
            </a:br>
            <a:r>
              <a:rPr lang="en-US" sz="2200" i="1" dirty="0" smtClean="0"/>
              <a:t>being </a:t>
            </a:r>
            <a:r>
              <a:rPr lang="en-US" sz="2200" i="1" dirty="0" smtClean="0"/>
              <a:t>conformed to his death.</a:t>
            </a:r>
            <a:endParaRPr lang="en-US" sz="22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Lent-C, Sundays </a:t>
            </a:r>
            <a:r>
              <a:rPr lang="en-US" dirty="0" smtClean="0"/>
              <a:t>1-5:  NT </a:t>
            </a:r>
            <a:r>
              <a:rPr lang="en-US" dirty="0" smtClean="0"/>
              <a:t>Epistles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67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000" dirty="0">
                <a:latin typeface="Arial Narrow" panose="020B0606020202030204" pitchFamily="34" charset="0"/>
              </a:rPr>
              <a:t>Beloved</a:t>
            </a:r>
            <a:r>
              <a:rPr lang="en-US" sz="2000" dirty="0" smtClean="0">
                <a:latin typeface="Arial Narrow" panose="020B0606020202030204" pitchFamily="34" charset="0"/>
              </a:rPr>
              <a:t>:  Christ </a:t>
            </a:r>
            <a:r>
              <a:rPr lang="en-US" sz="2000" dirty="0">
                <a:latin typeface="Arial Narrow" panose="020B0606020202030204" pitchFamily="34" charset="0"/>
              </a:rPr>
              <a:t>suffered for sins once,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the righteous for the sake of the unrighteous,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that he might lead you to God.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Put to death in the flesh,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he was brought to life in the Spirit.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In it he also went to preach to the spirits in prison,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who had once been disobedient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while God patiently waited </a:t>
            </a:r>
            <a:r>
              <a:rPr lang="en-US" sz="2000" b="1" i="1" dirty="0">
                <a:latin typeface="Arial Narrow" panose="020B0606020202030204" pitchFamily="34" charset="0"/>
              </a:rPr>
              <a:t>in the days of </a:t>
            </a:r>
            <a:r>
              <a:rPr lang="en-US" sz="20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Noah</a:t>
            </a:r>
            <a:r>
              <a:rPr lang="en-US" sz="2000" dirty="0">
                <a:latin typeface="Arial Narrow" panose="020B0606020202030204" pitchFamily="34" charset="0"/>
              </a:rPr>
              <a:t>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during the building of the ark,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in which a </a:t>
            </a:r>
            <a:r>
              <a:rPr lang="en-US" sz="2000" b="1" i="1" dirty="0">
                <a:latin typeface="Arial Narrow" panose="020B0606020202030204" pitchFamily="34" charset="0"/>
              </a:rPr>
              <a:t>few persons, eight in all,</a:t>
            </a:r>
            <a:br>
              <a:rPr lang="en-US" sz="2000" b="1" i="1" dirty="0">
                <a:latin typeface="Arial Narrow" panose="020B0606020202030204" pitchFamily="34" charset="0"/>
              </a:rPr>
            </a:br>
            <a:r>
              <a:rPr lang="en-US" sz="2000" b="1" i="1" dirty="0">
                <a:latin typeface="Arial Narrow" panose="020B0606020202030204" pitchFamily="34" charset="0"/>
              </a:rPr>
              <a:t>were saved through </a:t>
            </a:r>
            <a:r>
              <a:rPr lang="en-US" sz="2000" b="1" i="1" dirty="0" smtClean="0">
                <a:latin typeface="Arial Narrow" panose="020B0606020202030204" pitchFamily="34" charset="0"/>
              </a:rPr>
              <a:t>water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000" b="1" i="1" dirty="0" smtClean="0">
                <a:latin typeface="Arial Narrow" panose="020B0606020202030204" pitchFamily="34" charset="0"/>
              </a:rPr>
              <a:t>This </a:t>
            </a:r>
            <a:r>
              <a:rPr lang="en-US" sz="2000" b="1" i="1" dirty="0">
                <a:latin typeface="Arial Narrow" panose="020B0606020202030204" pitchFamily="34" charset="0"/>
              </a:rPr>
              <a:t>prefigured </a:t>
            </a:r>
            <a:r>
              <a:rPr lang="en-US" sz="2000" b="1" i="1" dirty="0" smtClean="0">
                <a:latin typeface="Arial Narrow" panose="020B0606020202030204" pitchFamily="34" charset="0"/>
              </a:rPr>
              <a:t>BAPTISM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>
                <a:latin typeface="Arial Narrow" panose="020B0606020202030204" pitchFamily="34" charset="0"/>
              </a:rPr>
              <a:t>which saves you now.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It is not a removal of dirt from the body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an appeal to God for a clear conscience,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through the </a:t>
            </a:r>
            <a:r>
              <a:rPr lang="en-US" sz="2000" b="1" dirty="0">
                <a:latin typeface="Arial Narrow" panose="020B0606020202030204" pitchFamily="34" charset="0"/>
              </a:rPr>
              <a:t>resurrection</a:t>
            </a:r>
            <a:r>
              <a:rPr lang="en-US" sz="2000" dirty="0">
                <a:latin typeface="Arial Narrow" panose="020B0606020202030204" pitchFamily="34" charset="0"/>
              </a:rPr>
              <a:t> of Jesus Christ,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who has gone into </a:t>
            </a:r>
            <a:r>
              <a:rPr lang="en-US" sz="2000" b="1" dirty="0" smtClean="0">
                <a:latin typeface="Arial Narrow" panose="020B0606020202030204" pitchFamily="34" charset="0"/>
              </a:rPr>
              <a:t>heaven</a:t>
            </a:r>
            <a:r>
              <a:rPr lang="en-US" sz="2000" dirty="0" smtClean="0">
                <a:latin typeface="Arial Narrow" panose="020B0606020202030204" pitchFamily="34" charset="0"/>
              </a:rPr>
              <a:t> and </a:t>
            </a:r>
            <a:r>
              <a:rPr lang="en-US" sz="2000" dirty="0">
                <a:latin typeface="Arial Narrow" panose="020B0606020202030204" pitchFamily="34" charset="0"/>
              </a:rPr>
              <a:t>is at the </a:t>
            </a:r>
            <a:r>
              <a:rPr lang="en-US" sz="2000" b="1" dirty="0">
                <a:latin typeface="Arial Narrow" panose="020B0606020202030204" pitchFamily="34" charset="0"/>
              </a:rPr>
              <a:t>right hand of God</a:t>
            </a:r>
            <a:r>
              <a:rPr lang="en-US" sz="2000" dirty="0">
                <a:latin typeface="Arial Narrow" panose="020B0606020202030204" pitchFamily="34" charset="0"/>
              </a:rPr>
              <a:t>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with angels, authorities, and powers subject to him.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Sun. Lent, B</a:t>
            </a:r>
            <a:r>
              <a:rPr lang="en-US" dirty="0"/>
              <a:t>:  1 Pet 3:18-22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8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Gen </a:t>
            </a:r>
            <a:r>
              <a:rPr lang="sv-SE" dirty="0"/>
              <a:t>9:8-15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“God’s covenant with Noah when he was delivered from the flood.”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sv-SE" sz="2800" dirty="0" smtClean="0"/>
              <a:t> </a:t>
            </a:r>
            <a:r>
              <a:rPr lang="sv-SE" sz="2800" dirty="0"/>
              <a:t>25:4-5, 6-7, 8-9 </a:t>
            </a:r>
            <a:endParaRPr lang="en-US" sz="2800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“Your ways, O Lord, are love and truth to those who keep your covenant.”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1 </a:t>
            </a:r>
            <a:r>
              <a:rPr lang="sv-SE" dirty="0"/>
              <a:t>Pet 3:18-22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“The water of the flood prefigured baptism, which saves you now.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i="0" dirty="0" smtClean="0"/>
              <a:t>Verse before the Gospel:  </a:t>
            </a:r>
            <a:r>
              <a:rPr lang="sv-SE" sz="2800" dirty="0" smtClean="0"/>
              <a:t>Matt </a:t>
            </a:r>
            <a:r>
              <a:rPr lang="sv-SE" sz="2800" dirty="0"/>
              <a:t>4:4b </a:t>
            </a:r>
            <a:endParaRPr lang="sv-SE" sz="2800" i="0" dirty="0" smtClean="0"/>
          </a:p>
          <a:p>
            <a:pPr lvl="1"/>
            <a:r>
              <a:rPr lang="en-US" sz="2000" dirty="0" smtClean="0">
                <a:latin typeface="Arial Narrow" panose="020B0606020202030204" pitchFamily="34" charset="0"/>
              </a:rPr>
              <a:t>“One </a:t>
            </a:r>
            <a:r>
              <a:rPr lang="en-US" sz="2000" dirty="0">
                <a:latin typeface="Arial Narrow" panose="020B0606020202030204" pitchFamily="34" charset="0"/>
              </a:rPr>
              <a:t>does not live on </a:t>
            </a:r>
            <a:r>
              <a:rPr lang="en-US" sz="2000" dirty="0" smtClean="0">
                <a:latin typeface="Arial Narrow" panose="020B0606020202030204" pitchFamily="34" charset="0"/>
              </a:rPr>
              <a:t>bread </a:t>
            </a:r>
            <a:r>
              <a:rPr lang="en-US" sz="2000" dirty="0">
                <a:latin typeface="Arial Narrow" panose="020B0606020202030204" pitchFamily="34" charset="0"/>
              </a:rPr>
              <a:t>alone, 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but on every word that comes forth from the mouth of God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  <a:r>
              <a:rPr lang="en-US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Mark 1:12-15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“Jesus was tempted by Satan,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and the angels ministered to him.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</a:t>
            </a:r>
            <a:r>
              <a:rPr lang="en-US" baseline="30000" dirty="0" smtClean="0">
                <a:solidFill>
                  <a:srgbClr val="002060"/>
                </a:solidFill>
              </a:rPr>
              <a:t>st</a:t>
            </a:r>
            <a:r>
              <a:rPr lang="en-US" dirty="0" smtClean="0">
                <a:solidFill>
                  <a:srgbClr val="002060"/>
                </a:solidFill>
              </a:rPr>
              <a:t> Sunday 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223" y="4495800"/>
            <a:ext cx="218818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32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Narrow" panose="020B0606020202030204" pitchFamily="34" charset="0"/>
              </a:rPr>
              <a:t>Brothers and sisters: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b="1" i="1" dirty="0">
                <a:latin typeface="Arial Narrow" panose="020B0606020202030204" pitchFamily="34" charset="0"/>
              </a:rPr>
              <a:t>If God is for us, who can be against us?</a:t>
            </a:r>
            <a:br>
              <a:rPr lang="en-US" sz="2400" b="1" i="1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He who did not spare his own Son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but handed him over for us all,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how will he not also give us everything else along with him?</a:t>
            </a:r>
          </a:p>
          <a:p>
            <a:r>
              <a:rPr lang="en-US" sz="2400" b="1" i="1" dirty="0">
                <a:latin typeface="Arial Narrow" panose="020B0606020202030204" pitchFamily="34" charset="0"/>
              </a:rPr>
              <a:t>Who will bring a charge against </a:t>
            </a:r>
            <a:r>
              <a:rPr lang="en-US" sz="24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God’s chosen ones</a:t>
            </a:r>
            <a:r>
              <a:rPr lang="en-US" sz="2400" b="1" i="1" dirty="0">
                <a:latin typeface="Arial Narrow" panose="020B0606020202030204" pitchFamily="34" charset="0"/>
              </a:rPr>
              <a:t>?</a:t>
            </a:r>
            <a:br>
              <a:rPr lang="en-US" sz="2400" b="1" i="1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It is God who acquits us, who will condemn?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Christ Jesus it is who died—or, rather, was raised—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who also is at the right hand of God,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who indeed intercedes for us</a:t>
            </a:r>
            <a:r>
              <a:rPr lang="en-US" sz="2400" dirty="0" smtClean="0">
                <a:latin typeface="Arial Narrow" panose="020B0606020202030204" pitchFamily="34" charset="0"/>
              </a:rPr>
              <a:t>.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Sun. Lent, B</a:t>
            </a:r>
            <a:r>
              <a:rPr lang="en-US" dirty="0"/>
              <a:t>: </a:t>
            </a:r>
            <a:r>
              <a:rPr lang="en-US" dirty="0" smtClean="0"/>
              <a:t> Rom </a:t>
            </a:r>
            <a:r>
              <a:rPr lang="en-US" dirty="0"/>
              <a:t>8:31b-34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7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Gen </a:t>
            </a:r>
            <a:r>
              <a:rPr lang="sv-SE" dirty="0"/>
              <a:t>22:1-2, 9a, 10-13, 15-18 </a:t>
            </a:r>
            <a:endParaRPr lang="sv-SE" b="1" i="0" dirty="0" smtClean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“The </a:t>
            </a:r>
            <a:r>
              <a:rPr lang="en-US" sz="2000" dirty="0" smtClean="0">
                <a:latin typeface="Arial Narrow" panose="020B0606020202030204" pitchFamily="34" charset="0"/>
              </a:rPr>
              <a:t>sacrifice of </a:t>
            </a:r>
            <a:r>
              <a:rPr lang="en-US" sz="2000" dirty="0">
                <a:latin typeface="Arial Narrow" panose="020B0606020202030204" pitchFamily="34" charset="0"/>
              </a:rPr>
              <a:t>Abraham, </a:t>
            </a:r>
            <a:r>
              <a:rPr lang="en-US" sz="2000" dirty="0" smtClean="0">
                <a:latin typeface="Arial Narrow" panose="020B0606020202030204" pitchFamily="34" charset="0"/>
              </a:rPr>
              <a:t>our father in faith.”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</a:t>
            </a:r>
            <a:r>
              <a:rPr lang="sv-SE" sz="2800" dirty="0" smtClean="0"/>
              <a:t> </a:t>
            </a:r>
            <a:r>
              <a:rPr lang="sv-SE" sz="2800" dirty="0"/>
              <a:t>116:10+15, 16-17, 18-19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will walk before the Lord, in the land of the living.”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sv-SE" dirty="0" smtClean="0"/>
              <a:t>Rom </a:t>
            </a:r>
            <a:r>
              <a:rPr lang="sv-SE" dirty="0"/>
              <a:t>8:31b-34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“God did not spare his own Son.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cf</a:t>
            </a:r>
            <a:r>
              <a:rPr lang="sv-SE" sz="2800" dirty="0"/>
              <a:t>. </a:t>
            </a:r>
            <a:r>
              <a:rPr lang="sv-SE" sz="2800" dirty="0"/>
              <a:t>Matt 17:5 </a:t>
            </a:r>
            <a:endParaRPr lang="sv-SE" sz="2800" dirty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“From the shining cloud the Father’s voice is heard: </a:t>
            </a:r>
            <a:r>
              <a:rPr lang="en-US" sz="2000" dirty="0" smtClean="0">
                <a:latin typeface="Arial Narrow" panose="020B0606020202030204" pitchFamily="34" charset="0"/>
              </a:rPr>
              <a:t/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This </a:t>
            </a:r>
            <a:r>
              <a:rPr lang="en-US" sz="2000" dirty="0">
                <a:latin typeface="Arial Narrow" panose="020B0606020202030204" pitchFamily="34" charset="0"/>
              </a:rPr>
              <a:t>is my beloved Son, hear him</a:t>
            </a:r>
            <a:r>
              <a:rPr lang="en-US" sz="2000" dirty="0" smtClean="0">
                <a:latin typeface="Arial Narrow" panose="020B0606020202030204" pitchFamily="34" charset="0"/>
              </a:rPr>
              <a:t>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sv-SE" dirty="0" smtClean="0"/>
              <a:t>Mark 9:2-10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“This is my beloved Son.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</a:t>
            </a:r>
            <a:r>
              <a:rPr lang="en-US" baseline="30000" dirty="0" smtClean="0">
                <a:solidFill>
                  <a:srgbClr val="002060"/>
                </a:solidFill>
              </a:rPr>
              <a:t>nd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218" name="Picture 2" descr="https://www.servicioskoinonia.org/cerezo/dibujosB/20cuaresmaB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22833"/>
            <a:ext cx="2514600" cy="343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76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400" dirty="0">
                <a:latin typeface="Arial Narrow" panose="020B0606020202030204" pitchFamily="34" charset="0"/>
              </a:rPr>
              <a:t>Brothers and sisters: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Jews demand </a:t>
            </a:r>
            <a:r>
              <a:rPr lang="en-US" sz="2400" b="1" dirty="0">
                <a:latin typeface="Arial Narrow" panose="020B0606020202030204" pitchFamily="34" charset="0"/>
              </a:rPr>
              <a:t>signs</a:t>
            </a:r>
            <a:r>
              <a:rPr lang="en-US" sz="2400" dirty="0">
                <a:latin typeface="Arial Narrow" panose="020B0606020202030204" pitchFamily="34" charset="0"/>
              </a:rPr>
              <a:t> and Greeks look for </a:t>
            </a:r>
            <a:r>
              <a:rPr lang="en-US" sz="2400" b="1" dirty="0">
                <a:latin typeface="Arial Narrow" panose="020B0606020202030204" pitchFamily="34" charset="0"/>
              </a:rPr>
              <a:t>wisdom</a:t>
            </a:r>
            <a:r>
              <a:rPr lang="en-US" sz="2400" dirty="0">
                <a:latin typeface="Arial Narrow" panose="020B0606020202030204" pitchFamily="34" charset="0"/>
              </a:rPr>
              <a:t>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but </a:t>
            </a:r>
            <a:r>
              <a:rPr lang="en-US" sz="2400" b="1" dirty="0">
                <a:latin typeface="Arial Narrow" panose="020B0606020202030204" pitchFamily="34" charset="0"/>
              </a:rPr>
              <a:t>we proclaim </a:t>
            </a:r>
            <a:r>
              <a:rPr lang="en-US" sz="2400" dirty="0">
                <a:latin typeface="Arial Narrow" panose="020B0606020202030204" pitchFamily="34" charset="0"/>
              </a:rPr>
              <a:t>Christ crucified,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a stumbling block to Jews and foolishness to Gentiles,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but to those who are called, Jews and Greeks alike,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Christ the </a:t>
            </a:r>
            <a:r>
              <a:rPr lang="en-US" sz="2400" b="1" dirty="0">
                <a:latin typeface="Arial Narrow" panose="020B0606020202030204" pitchFamily="34" charset="0"/>
              </a:rPr>
              <a:t>power</a:t>
            </a:r>
            <a:r>
              <a:rPr lang="en-US" sz="2400" dirty="0">
                <a:latin typeface="Arial Narrow" panose="020B0606020202030204" pitchFamily="34" charset="0"/>
              </a:rPr>
              <a:t> of God and the </a:t>
            </a:r>
            <a:r>
              <a:rPr lang="en-US" sz="2400" b="1" dirty="0">
                <a:latin typeface="Arial Narrow" panose="020B0606020202030204" pitchFamily="34" charset="0"/>
              </a:rPr>
              <a:t>wisdom</a:t>
            </a:r>
            <a:r>
              <a:rPr lang="en-US" sz="2400" dirty="0">
                <a:latin typeface="Arial Narrow" panose="020B0606020202030204" pitchFamily="34" charset="0"/>
              </a:rPr>
              <a:t> of God.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For the foolishness of God is wiser than human </a:t>
            </a:r>
            <a:r>
              <a:rPr lang="en-US" sz="2400" b="1" dirty="0">
                <a:latin typeface="Arial Narrow" panose="020B0606020202030204" pitchFamily="34" charset="0"/>
              </a:rPr>
              <a:t>wisdom</a:t>
            </a:r>
            <a:r>
              <a:rPr lang="en-US" sz="2400" dirty="0">
                <a:latin typeface="Arial Narrow" panose="020B0606020202030204" pitchFamily="34" charset="0"/>
              </a:rPr>
              <a:t>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and the weakness of God is stronger than human </a:t>
            </a:r>
            <a:r>
              <a:rPr lang="en-US" sz="2400" b="1" dirty="0">
                <a:latin typeface="Arial Narrow" panose="020B0606020202030204" pitchFamily="34" charset="0"/>
              </a:rPr>
              <a:t>strength</a:t>
            </a:r>
            <a:r>
              <a:rPr lang="en-US" sz="2400" dirty="0">
                <a:latin typeface="Arial Narrow" panose="020B0606020202030204" pitchFamily="34" charset="0"/>
              </a:rPr>
              <a:t>.</a:t>
            </a:r>
            <a:endParaRPr lang="en-US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Sun. Lent, B</a:t>
            </a:r>
            <a:r>
              <a:rPr lang="en-US" dirty="0"/>
              <a:t>: </a:t>
            </a:r>
            <a:r>
              <a:rPr lang="en-US" dirty="0" smtClean="0"/>
              <a:t> 1 </a:t>
            </a:r>
            <a:r>
              <a:rPr lang="en-US" dirty="0" err="1"/>
              <a:t>Cor</a:t>
            </a:r>
            <a:r>
              <a:rPr lang="en-US" dirty="0"/>
              <a:t> 1:22-25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06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Exod</a:t>
            </a:r>
            <a:r>
              <a:rPr lang="en-US" dirty="0" smtClean="0"/>
              <a:t> 20:1-17</a:t>
            </a:r>
            <a:r>
              <a:rPr lang="en-US" sz="2400" dirty="0" smtClean="0"/>
              <a:t>,  or </a:t>
            </a:r>
            <a:r>
              <a:rPr lang="en-US" sz="2400" dirty="0"/>
              <a:t>20:1-3, 7-8, 12-17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law was given through Moses.”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dirty="0"/>
              <a:t>Responsorial: </a:t>
            </a:r>
            <a:r>
              <a:rPr lang="en-US" sz="2800" dirty="0" smtClean="0"/>
              <a:t> Psalm </a:t>
            </a:r>
            <a:r>
              <a:rPr lang="en-US" sz="2800" dirty="0"/>
              <a:t>19:8</a:t>
            </a:r>
            <a:r>
              <a:rPr lang="en-US" sz="2800" dirty="0"/>
              <a:t>, 9, 10, 11 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“Lord, you have the words of everlasting life.”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1 </a:t>
            </a:r>
            <a:r>
              <a:rPr lang="en-US" dirty="0" err="1"/>
              <a:t>Cor</a:t>
            </a:r>
            <a:r>
              <a:rPr lang="en-US" dirty="0"/>
              <a:t> 1:22-25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“We proclaim Christ crucified, a stumbling block to many,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but to those who are called, the wisdom of God.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</a:t>
            </a:r>
            <a:r>
              <a:rPr lang="sv-SE" sz="2800" dirty="0" smtClean="0"/>
              <a:t>:  </a:t>
            </a:r>
            <a:r>
              <a:rPr lang="en-US" sz="2800" dirty="0"/>
              <a:t>John 3:16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“God so loved the world that he gave his only Son,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so that everyone who believes in him mighty have eternal life.”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</a:t>
            </a:r>
            <a:r>
              <a:rPr lang="en-US" dirty="0"/>
              <a:t>	</a:t>
            </a:r>
            <a:r>
              <a:rPr lang="en-US" dirty="0" smtClean="0"/>
              <a:t>John 2:13-25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“Destroy this temple, and in three days I will raise it up.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3</a:t>
            </a:r>
            <a:r>
              <a:rPr lang="en-US" baseline="30000" dirty="0" smtClean="0">
                <a:solidFill>
                  <a:srgbClr val="002060"/>
                </a:solidFill>
              </a:rPr>
              <a:t>rd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42" name="Picture 2" descr="https://www.servicioskoinonia.org/cerezo/dibujosB/21cuaresma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063" y="3657600"/>
            <a:ext cx="208093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94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000" dirty="0">
                <a:latin typeface="Arial Narrow" panose="020B0606020202030204" pitchFamily="34" charset="0"/>
              </a:rPr>
              <a:t>Brothers and sisters: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God, who is rich in mercy,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because of the great love he had for us,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even when we were </a:t>
            </a:r>
            <a:r>
              <a:rPr lang="en-US" sz="2000" b="1" dirty="0">
                <a:latin typeface="Arial Narrow" panose="020B0606020202030204" pitchFamily="34" charset="0"/>
              </a:rPr>
              <a:t>dead</a:t>
            </a:r>
            <a:r>
              <a:rPr lang="en-US" sz="2000" dirty="0">
                <a:latin typeface="Arial Narrow" panose="020B0606020202030204" pitchFamily="34" charset="0"/>
              </a:rPr>
              <a:t> in our transgressions,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brought us to </a:t>
            </a:r>
            <a:r>
              <a:rPr lang="en-US" sz="2000" b="1" dirty="0">
                <a:latin typeface="Arial Narrow" panose="020B0606020202030204" pitchFamily="34" charset="0"/>
              </a:rPr>
              <a:t>life</a:t>
            </a:r>
            <a:r>
              <a:rPr lang="en-US" sz="2000" dirty="0">
                <a:latin typeface="Arial Narrow" panose="020B0606020202030204" pitchFamily="34" charset="0"/>
              </a:rPr>
              <a:t> with Christ — by grace you have been </a:t>
            </a:r>
            <a:r>
              <a:rPr lang="en-US" sz="2000" b="1" dirty="0">
                <a:latin typeface="Arial Narrow" panose="020B0606020202030204" pitchFamily="34" charset="0"/>
              </a:rPr>
              <a:t>saved</a:t>
            </a:r>
            <a:r>
              <a:rPr lang="en-US" sz="2000" dirty="0">
                <a:latin typeface="Arial Narrow" panose="020B0606020202030204" pitchFamily="34" charset="0"/>
              </a:rPr>
              <a:t> —,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raised us up with him,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and seated us with him in the heavens in Christ Jesus,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that in the ages to come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He might show the immeasurable riches of his grace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in his kindness to us in Christ </a:t>
            </a:r>
            <a:r>
              <a:rPr lang="en-US" sz="2000" dirty="0" smtClean="0">
                <a:latin typeface="Arial Narrow" panose="020B0606020202030204" pitchFamily="34" charset="0"/>
              </a:rPr>
              <a:t>Jesus.</a:t>
            </a:r>
          </a:p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000" dirty="0" smtClean="0">
                <a:latin typeface="Arial Narrow" panose="020B0606020202030204" pitchFamily="34" charset="0"/>
              </a:rPr>
              <a:t>For </a:t>
            </a:r>
            <a:r>
              <a:rPr lang="en-US" sz="2000" dirty="0">
                <a:latin typeface="Arial Narrow" panose="020B0606020202030204" pitchFamily="34" charset="0"/>
              </a:rPr>
              <a:t>by grace you have been </a:t>
            </a:r>
            <a:r>
              <a:rPr lang="en-US" sz="2000" b="1" dirty="0">
                <a:latin typeface="Arial Narrow" panose="020B0606020202030204" pitchFamily="34" charset="0"/>
              </a:rPr>
              <a:t>saved</a:t>
            </a:r>
            <a:r>
              <a:rPr lang="en-US" sz="2000" dirty="0">
                <a:latin typeface="Arial Narrow" panose="020B0606020202030204" pitchFamily="34" charset="0"/>
              </a:rPr>
              <a:t> through faith,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and this is not from you; it is the gift of God;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it is not from works, so no one may boast.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For we are his handiwork, created in Christ Jesus for the good works 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that God has prepared in advance,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that we should </a:t>
            </a:r>
            <a:r>
              <a:rPr lang="en-US" sz="2000" b="1" dirty="0">
                <a:latin typeface="Arial Narrow" panose="020B0606020202030204" pitchFamily="34" charset="0"/>
              </a:rPr>
              <a:t>live</a:t>
            </a:r>
            <a:r>
              <a:rPr lang="en-US" sz="2000" dirty="0">
                <a:latin typeface="Arial Narrow" panose="020B0606020202030204" pitchFamily="34" charset="0"/>
              </a:rPr>
              <a:t> in </a:t>
            </a:r>
            <a:r>
              <a:rPr lang="en-US" sz="2000" dirty="0" smtClean="0">
                <a:latin typeface="Arial Narrow" panose="020B0606020202030204" pitchFamily="34" charset="0"/>
              </a:rPr>
              <a:t>them.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Sun. Lent, B</a:t>
            </a:r>
            <a:r>
              <a:rPr lang="en-US" dirty="0"/>
              <a:t>:  </a:t>
            </a:r>
            <a:r>
              <a:rPr lang="en-US" dirty="0" err="1"/>
              <a:t>Eph</a:t>
            </a:r>
            <a:r>
              <a:rPr lang="en-US" dirty="0"/>
              <a:t> 2:4-10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2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smtClean="0"/>
              <a:t>2 </a:t>
            </a:r>
            <a:r>
              <a:rPr lang="en-US" dirty="0" err="1"/>
              <a:t>Chr</a:t>
            </a:r>
            <a:r>
              <a:rPr lang="en-US" dirty="0"/>
              <a:t> 36:14-16, 19-23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“The wrath and the mercy of the Lord are revealed 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in the exile and liberation of his people.”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en-US" sz="2800" dirty="0" smtClean="0"/>
              <a:t> </a:t>
            </a:r>
            <a:r>
              <a:rPr lang="en-US" sz="2800" dirty="0"/>
              <a:t>137:1-2, 3, 4-5, 6 </a:t>
            </a:r>
            <a:endParaRPr lang="en-US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“Let my tongue be silenced, if I ever forget you.”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Eph</a:t>
            </a:r>
            <a:r>
              <a:rPr lang="en-US" dirty="0" smtClean="0"/>
              <a:t> </a:t>
            </a:r>
            <a:r>
              <a:rPr lang="en-US" dirty="0"/>
              <a:t>2:4-10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“Though dead in your transgressions,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by grace you have been saved.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John </a:t>
            </a:r>
            <a:r>
              <a:rPr lang="en-US" sz="2800" dirty="0"/>
              <a:t>3:16 </a:t>
            </a:r>
            <a:endParaRPr lang="sv-SE" sz="2800" dirty="0"/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“God so loved the world that he gave his only Son,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so that everyone who believes in him mighty have eternal life</a:t>
            </a:r>
            <a:r>
              <a:rPr lang="en-US" sz="2000" dirty="0" smtClean="0">
                <a:latin typeface="Arial Narrow" panose="020B0606020202030204" pitchFamily="34" charset="0"/>
              </a:rPr>
              <a:t>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pPr>
              <a:spcBef>
                <a:spcPts val="900"/>
              </a:spcBef>
            </a:pPr>
            <a:r>
              <a:rPr lang="sv-SE" i="0" dirty="0" smtClean="0"/>
              <a:t>Gospel:  </a:t>
            </a:r>
            <a:r>
              <a:rPr lang="en-US" dirty="0" smtClean="0"/>
              <a:t>John 3:14-21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“God send his Son so that the world might be saved through him.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1266" name="Picture 2" descr="https://www.servicioskoinonia.org/cerezo/dibujosB/22cuaresmaB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823" y="3962401"/>
            <a:ext cx="1897178" cy="291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74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6388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400" dirty="0">
                <a:latin typeface="Arial Narrow" panose="020B0606020202030204" pitchFamily="34" charset="0"/>
              </a:rPr>
              <a:t>In the days when Christ Jesus was in the flesh,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he offered prayers and supplications with loud cries and tears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to the one who was able to </a:t>
            </a:r>
            <a:r>
              <a:rPr lang="en-US" sz="2400" b="1" dirty="0">
                <a:latin typeface="Arial Narrow" panose="020B0606020202030204" pitchFamily="34" charset="0"/>
              </a:rPr>
              <a:t>save</a:t>
            </a:r>
            <a:r>
              <a:rPr lang="en-US" sz="2400" dirty="0">
                <a:latin typeface="Arial Narrow" panose="020B0606020202030204" pitchFamily="34" charset="0"/>
              </a:rPr>
              <a:t> him from </a:t>
            </a:r>
            <a:r>
              <a:rPr lang="en-US" sz="2400" b="1" dirty="0">
                <a:latin typeface="Arial Narrow" panose="020B0606020202030204" pitchFamily="34" charset="0"/>
              </a:rPr>
              <a:t>death</a:t>
            </a:r>
            <a:r>
              <a:rPr lang="en-US" sz="2400" dirty="0">
                <a:latin typeface="Arial Narrow" panose="020B0606020202030204" pitchFamily="34" charset="0"/>
              </a:rPr>
              <a:t>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and he was heard because of his </a:t>
            </a:r>
            <a:r>
              <a:rPr lang="en-US" sz="2400" dirty="0" smtClean="0">
                <a:latin typeface="Arial Narrow" panose="020B0606020202030204" pitchFamily="34" charset="0"/>
              </a:rPr>
              <a:t>reverence.</a:t>
            </a:r>
          </a:p>
          <a:p>
            <a:pPr>
              <a:lnSpc>
                <a:spcPct val="95000"/>
              </a:lnSpc>
              <a:spcBef>
                <a:spcPts val="300"/>
              </a:spcBef>
              <a:buSzPct val="100000"/>
            </a:pPr>
            <a:r>
              <a:rPr lang="en-US" sz="2400" dirty="0" smtClean="0">
                <a:latin typeface="Arial Narrow" panose="020B0606020202030204" pitchFamily="34" charset="0"/>
              </a:rPr>
              <a:t>Son </a:t>
            </a:r>
            <a:r>
              <a:rPr lang="en-US" sz="2400" dirty="0">
                <a:latin typeface="Arial Narrow" panose="020B0606020202030204" pitchFamily="34" charset="0"/>
              </a:rPr>
              <a:t>though he was, he learned </a:t>
            </a:r>
            <a:r>
              <a:rPr lang="en-US" sz="2400" b="1" dirty="0">
                <a:latin typeface="Arial Narrow" panose="020B0606020202030204" pitchFamily="34" charset="0"/>
              </a:rPr>
              <a:t>obedience</a:t>
            </a:r>
            <a:r>
              <a:rPr lang="en-US" sz="2400" dirty="0">
                <a:latin typeface="Arial Narrow" panose="020B0606020202030204" pitchFamily="34" charset="0"/>
              </a:rPr>
              <a:t> from what he </a:t>
            </a:r>
            <a:r>
              <a:rPr lang="en-US" sz="2400" b="1" dirty="0">
                <a:latin typeface="Arial Narrow" panose="020B0606020202030204" pitchFamily="34" charset="0"/>
              </a:rPr>
              <a:t>suffered</a:t>
            </a:r>
            <a:r>
              <a:rPr lang="en-US" sz="2400" dirty="0">
                <a:latin typeface="Arial Narrow" panose="020B0606020202030204" pitchFamily="34" charset="0"/>
              </a:rPr>
              <a:t>;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and when he was made perfect, </a:t>
            </a:r>
            <a:br>
              <a:rPr lang="en-US" sz="2400" dirty="0">
                <a:latin typeface="Arial Narrow" panose="020B0606020202030204" pitchFamily="34" charset="0"/>
              </a:rPr>
            </a:br>
            <a:r>
              <a:rPr lang="en-US" sz="2400" dirty="0">
                <a:latin typeface="Arial Narrow" panose="020B0606020202030204" pitchFamily="34" charset="0"/>
              </a:rPr>
              <a:t>he became the </a:t>
            </a:r>
            <a:r>
              <a:rPr lang="en-US" sz="2400" b="1" dirty="0">
                <a:latin typeface="Arial Narrow" panose="020B0606020202030204" pitchFamily="34" charset="0"/>
              </a:rPr>
              <a:t>source of eternal salvation </a:t>
            </a:r>
            <a:r>
              <a:rPr lang="en-US" sz="2400" dirty="0">
                <a:latin typeface="Arial Narrow" panose="020B0606020202030204" pitchFamily="34" charset="0"/>
              </a:rPr>
              <a:t>for all who obey him.</a:t>
            </a:r>
            <a:endParaRPr lang="en-US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Sun. Lent, B</a:t>
            </a:r>
            <a:r>
              <a:rPr lang="en-US" dirty="0"/>
              <a:t>:  </a:t>
            </a:r>
            <a:r>
              <a:rPr lang="en-US" dirty="0" err="1"/>
              <a:t>Heb</a:t>
            </a:r>
            <a:r>
              <a:rPr lang="en-US" dirty="0"/>
              <a:t> </a:t>
            </a:r>
            <a:r>
              <a:rPr lang="en-US" dirty="0" smtClean="0"/>
              <a:t>5:7-9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0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v-SE" i="0" dirty="0" smtClean="0"/>
              <a:t>1</a:t>
            </a:r>
            <a:r>
              <a:rPr lang="sv-SE" i="0" baseline="30000" dirty="0" smtClean="0"/>
              <a:t>st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/>
              <a:t>31:31-34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“I will make a new covenant and remember their sin no more.”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en-US" sz="2800" i="0" dirty="0" smtClean="0"/>
              <a:t>Responsorial:  </a:t>
            </a:r>
            <a:r>
              <a:rPr lang="en-US" sz="2800" b="1" i="0" dirty="0" smtClean="0"/>
              <a:t>Psalm</a:t>
            </a:r>
            <a:r>
              <a:rPr lang="en-US" sz="2800" dirty="0" smtClean="0"/>
              <a:t> </a:t>
            </a:r>
            <a:r>
              <a:rPr lang="en-US" sz="2800" dirty="0"/>
              <a:t>51:3-4, 12-13, 14-15 </a:t>
            </a:r>
            <a:endParaRPr lang="en-US" b="1" i="0" dirty="0" smtClean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“Create a clean heart in me, O God.”</a:t>
            </a:r>
            <a:endParaRPr lang="en-US" sz="2000" i="0" dirty="0" smtClean="0">
              <a:latin typeface="Arial Narrow" panose="020B0606020202030204" pitchFamily="34" charset="0"/>
            </a:endParaRPr>
          </a:p>
          <a:p>
            <a:r>
              <a:rPr lang="sv-SE" i="0" dirty="0" smtClean="0"/>
              <a:t>2</a:t>
            </a:r>
            <a:r>
              <a:rPr lang="sv-SE" i="0" baseline="30000" dirty="0" smtClean="0"/>
              <a:t>nd</a:t>
            </a:r>
            <a:r>
              <a:rPr lang="sv-SE" i="0" dirty="0" smtClean="0"/>
              <a:t> </a:t>
            </a:r>
            <a:r>
              <a:rPr lang="sv-SE" i="0" dirty="0" smtClean="0"/>
              <a:t>Reading:  </a:t>
            </a:r>
            <a:r>
              <a:rPr lang="en-US" dirty="0" err="1"/>
              <a:t>Heb</a:t>
            </a:r>
            <a:r>
              <a:rPr lang="en-US" dirty="0"/>
              <a:t> 5:7-9 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“Christ learned obedience and became the source of eternal salvation.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  <a:p>
            <a:r>
              <a:rPr lang="sv-SE" sz="2800" dirty="0"/>
              <a:t>Verse before the Gospel: </a:t>
            </a:r>
            <a:r>
              <a:rPr lang="sv-SE" sz="2800" dirty="0" smtClean="0"/>
              <a:t> </a:t>
            </a:r>
            <a:r>
              <a:rPr lang="en-US" sz="2800" dirty="0" smtClean="0"/>
              <a:t>John </a:t>
            </a:r>
            <a:r>
              <a:rPr lang="en-US" sz="2800" dirty="0"/>
              <a:t>12:26 </a:t>
            </a:r>
            <a:endParaRPr lang="sv-SE" sz="2800" dirty="0"/>
          </a:p>
          <a:p>
            <a:pPr lvl="1">
              <a:spcBef>
                <a:spcPts val="0"/>
              </a:spcBef>
            </a:pPr>
            <a:r>
              <a:rPr lang="en-US" sz="2000" i="0" dirty="0" smtClean="0">
                <a:latin typeface="Arial Narrow" panose="020B0606020202030204" pitchFamily="34" charset="0"/>
              </a:rPr>
              <a:t>“Whoever serves me must follow me, says the Lord;</a:t>
            </a:r>
            <a:br>
              <a:rPr lang="en-US" sz="2000" i="0" dirty="0" smtClean="0">
                <a:latin typeface="Arial Narrow" panose="020B0606020202030204" pitchFamily="34" charset="0"/>
              </a:rPr>
            </a:br>
            <a:r>
              <a:rPr lang="en-US" sz="2000" i="0" dirty="0" smtClean="0">
                <a:latin typeface="Arial Narrow" panose="020B0606020202030204" pitchFamily="34" charset="0"/>
              </a:rPr>
              <a:t>am where I am, there also will my servant be.”</a:t>
            </a:r>
            <a:endParaRPr lang="sv-SE" sz="2000" i="0" dirty="0">
              <a:latin typeface="Arial Narrow" panose="020B0606020202030204" pitchFamily="34" charset="0"/>
            </a:endParaRPr>
          </a:p>
          <a:p>
            <a:r>
              <a:rPr lang="sv-SE" i="0" dirty="0" smtClean="0"/>
              <a:t>Gospel:  </a:t>
            </a:r>
            <a:r>
              <a:rPr lang="en-US" dirty="0" smtClean="0"/>
              <a:t>John 12:20-33</a:t>
            </a:r>
            <a:endParaRPr lang="sv-SE" b="1" i="0" dirty="0" smtClean="0"/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Arial Narrow" panose="020B0606020202030204" pitchFamily="34" charset="0"/>
              </a:rPr>
              <a:t>“If a grain of wheat falls to the ground </a:t>
            </a:r>
            <a:br>
              <a:rPr lang="en-US" sz="2000" dirty="0" smtClean="0">
                <a:latin typeface="Arial Narrow" panose="020B0606020202030204" pitchFamily="34" charset="0"/>
              </a:rPr>
            </a:br>
            <a:r>
              <a:rPr lang="en-US" sz="2000" dirty="0" smtClean="0">
                <a:latin typeface="Arial Narrow" panose="020B0606020202030204" pitchFamily="34" charset="0"/>
              </a:rPr>
              <a:t>and dies, it produces much fruit.</a:t>
            </a:r>
            <a:r>
              <a:rPr lang="sv-SE" sz="2000" i="0" dirty="0" smtClean="0">
                <a:latin typeface="Arial Narrow" panose="020B0606020202030204" pitchFamily="34" charset="0"/>
              </a:rPr>
              <a:t>”</a:t>
            </a:r>
            <a:endParaRPr lang="sv-SE" sz="2000" i="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5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Sunday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Lent </a:t>
            </a:r>
            <a:r>
              <a:rPr lang="en-US" dirty="0" smtClean="0">
                <a:solidFill>
                  <a:srgbClr val="002060"/>
                </a:solidFill>
              </a:rPr>
              <a:t>– Year </a:t>
            </a:r>
            <a:r>
              <a:rPr lang="en-US" dirty="0" smtClean="0">
                <a:solidFill>
                  <a:srgbClr val="002060"/>
                </a:solidFill>
              </a:rPr>
              <a:t>B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75" y="4038600"/>
            <a:ext cx="2351287" cy="278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9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Gospels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1: Temptation;   2: Transfiguration;   3–5: misc.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Readings</a:t>
            </a:r>
            <a:r>
              <a:rPr lang="en-US" sz="3200" dirty="0" smtClean="0"/>
              <a:t> (OT</a:t>
            </a:r>
            <a:r>
              <a:rPr lang="en-US" sz="3200" dirty="0" smtClean="0"/>
              <a:t>)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History of </a:t>
            </a:r>
            <a:r>
              <a:rPr lang="en-US" dirty="0" smtClean="0">
                <a:solidFill>
                  <a:schemeClr val="tx1"/>
                </a:solidFill>
              </a:rPr>
              <a:t>Salvation  </a:t>
            </a:r>
            <a:r>
              <a:rPr lang="en-US" sz="2200" dirty="0" smtClean="0">
                <a:solidFill>
                  <a:schemeClr val="tx1"/>
                </a:solidFill>
              </a:rPr>
              <a:t>(</a:t>
            </a:r>
            <a:r>
              <a:rPr lang="en-US" sz="2200" b="1" i="1" dirty="0" smtClean="0">
                <a:solidFill>
                  <a:schemeClr val="tx1"/>
                </a:solidFill>
              </a:rPr>
              <a:t>not</a:t>
            </a:r>
            <a:r>
              <a:rPr lang="en-US" sz="2200" dirty="0" smtClean="0">
                <a:solidFill>
                  <a:schemeClr val="tx1"/>
                </a:solidFill>
              </a:rPr>
              <a:t>  directly tied </a:t>
            </a:r>
            <a:r>
              <a:rPr lang="en-US" sz="2200" dirty="0" smtClean="0">
                <a:solidFill>
                  <a:schemeClr val="tx1"/>
                </a:solidFill>
              </a:rPr>
              <a:t>to </a:t>
            </a:r>
            <a:r>
              <a:rPr lang="en-US" sz="2200" dirty="0" smtClean="0">
                <a:solidFill>
                  <a:schemeClr val="tx1"/>
                </a:solidFill>
              </a:rPr>
              <a:t>Gospels!)</a:t>
            </a:r>
            <a:endParaRPr lang="en-US" sz="2200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</a:pPr>
            <a:r>
              <a:rPr lang="en-US" dirty="0" smtClean="0"/>
              <a:t>Responsorial </a:t>
            </a:r>
            <a:r>
              <a:rPr lang="en-US" dirty="0" smtClean="0"/>
              <a:t>Psalms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Complementary  </a:t>
            </a:r>
            <a:r>
              <a:rPr lang="en-US" sz="2200" dirty="0" smtClean="0">
                <a:solidFill>
                  <a:schemeClr val="tx1"/>
                </a:solidFill>
              </a:rPr>
              <a:t>(thematically </a:t>
            </a:r>
            <a:r>
              <a:rPr lang="en-US" sz="2200" dirty="0">
                <a:solidFill>
                  <a:schemeClr val="tx1"/>
                </a:solidFill>
              </a:rPr>
              <a:t>related to </a:t>
            </a:r>
            <a:r>
              <a:rPr lang="en-US" sz="2200" dirty="0" smtClean="0">
                <a:solidFill>
                  <a:schemeClr val="tx1"/>
                </a:solidFill>
              </a:rPr>
              <a:t>OT Readings)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Readings</a:t>
            </a:r>
            <a:r>
              <a:rPr lang="en-US" sz="3200" dirty="0" smtClean="0"/>
              <a:t> (Epistles</a:t>
            </a:r>
            <a:r>
              <a:rPr lang="en-US" sz="3200" dirty="0" smtClean="0"/>
              <a:t>)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Complementary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 (selected </a:t>
            </a:r>
            <a:r>
              <a:rPr lang="en-US" sz="2200" dirty="0" smtClean="0">
                <a:solidFill>
                  <a:schemeClr val="tx1"/>
                </a:solidFill>
              </a:rPr>
              <a:t>to “fit</a:t>
            </a:r>
            <a:r>
              <a:rPr lang="en-US" sz="2200" dirty="0" smtClean="0">
                <a:solidFill>
                  <a:schemeClr val="tx1"/>
                </a:solidFill>
              </a:rPr>
              <a:t>” &amp; “bridge” other readings)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Rfeview</a:t>
            </a:r>
            <a:r>
              <a:rPr lang="en-US" dirty="0" smtClean="0"/>
              <a:t>:  Lenten </a:t>
            </a:r>
            <a:r>
              <a:rPr lang="en-US" dirty="0" smtClean="0">
                <a:cs typeface="Andalus" panose="02020603050405020304" pitchFamily="18" charset="-78"/>
              </a:rPr>
              <a:t>Sundays 1 to 5</a:t>
            </a:r>
            <a:endParaRPr lang="en-US" dirty="0"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612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51054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dirty="0" smtClean="0">
                <a:latin typeface="Arial Narrow" panose="020B0606020202030204" pitchFamily="34" charset="0"/>
              </a:rPr>
              <a:t>What are the main “Themes of Lent” </a:t>
            </a:r>
            <a:br>
              <a:rPr lang="en-US" dirty="0" smtClean="0">
                <a:latin typeface="Arial Narrow" panose="020B0606020202030204" pitchFamily="34" charset="0"/>
              </a:rPr>
            </a:br>
            <a:r>
              <a:rPr lang="en-US" dirty="0" smtClean="0">
                <a:latin typeface="Arial Narrow" panose="020B0606020202030204" pitchFamily="34" charset="0"/>
              </a:rPr>
              <a:t>that we have seen in all of these readings?</a:t>
            </a:r>
          </a:p>
          <a:p>
            <a:pPr marL="0" indent="0" algn="ctr">
              <a:spcBef>
                <a:spcPts val="1200"/>
              </a:spcBef>
              <a:buNone/>
            </a:pPr>
            <a:endParaRPr lang="en-US" dirty="0" smtClean="0">
              <a:latin typeface="Arial Narrow" panose="020B0606020202030204" pitchFamily="34" charset="0"/>
            </a:endParaRPr>
          </a:p>
          <a:p>
            <a:pPr lvl="1" algn="ctr"/>
            <a:r>
              <a:rPr lang="en-US" sz="2400" dirty="0" smtClean="0">
                <a:latin typeface="Arial Narrow" panose="020B0606020202030204" pitchFamily="34" charset="0"/>
              </a:rPr>
              <a:t>Repentance, renewal, restoration, death/life, etc.</a:t>
            </a:r>
          </a:p>
          <a:p>
            <a:pPr lvl="1" algn="ctr"/>
            <a:r>
              <a:rPr lang="en-US" sz="2400" dirty="0" smtClean="0">
                <a:latin typeface="Arial Narrow" panose="020B0606020202030204" pitchFamily="34" charset="0"/>
              </a:rPr>
              <a:t>Preparation for Baptism:  Overview of “Salvation History”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US" sz="3600" dirty="0">
              <a:latin typeface="Arial Narrow" panose="020B060602020203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3600" dirty="0" smtClean="0">
                <a:latin typeface="Arial Narrow" panose="020B0606020202030204" pitchFamily="34" charset="0"/>
              </a:rPr>
              <a:t>Comments?  Questions?</a:t>
            </a:r>
            <a:endParaRPr lang="en-US" sz="360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Key Themes of Lent </a:t>
            </a:r>
            <a:r>
              <a:rPr lang="en-US" dirty="0" smtClean="0">
                <a:solidFill>
                  <a:srgbClr val="002060"/>
                </a:solidFill>
              </a:rPr>
              <a:t>?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596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Break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</a:p>
          <a:p>
            <a:pPr lvl="1"/>
            <a:r>
              <a:rPr lang="en-US" dirty="0" smtClean="0"/>
              <a:t>Please “raise your hands” (electronically)</a:t>
            </a:r>
          </a:p>
          <a:p>
            <a:pPr lvl="1"/>
            <a:r>
              <a:rPr lang="en-US" dirty="0" smtClean="0"/>
              <a:t>Or open your mic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Break</a:t>
            </a:r>
          </a:p>
          <a:p>
            <a:pPr lvl="1"/>
            <a:r>
              <a:rPr lang="en-US" dirty="0" smtClean="0"/>
              <a:t>We will continue in 10 minutes.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0000"/>
            <a:ext cx="168895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93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267200"/>
            <a:ext cx="6248400" cy="1905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Fr. Felix Just, S.J., Ph.D.</a:t>
            </a:r>
          </a:p>
          <a:p>
            <a:r>
              <a:rPr lang="en-US" sz="2000" b="1" i="1" dirty="0" smtClean="0">
                <a:solidFill>
                  <a:schemeClr val="bg2">
                    <a:lumMod val="50000"/>
                  </a:schemeClr>
                </a:solidFill>
              </a:rPr>
              <a:t>Living Word Catholic Biblical Ministries</a:t>
            </a:r>
            <a:endParaRPr lang="en-US" sz="2800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400" u="sng" dirty="0" smtClean="0">
                <a:solidFill>
                  <a:schemeClr val="tx1"/>
                </a:solidFill>
              </a:rPr>
              <a:t>http://catholic-resources.org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305800" cy="3048000"/>
          </a:xfrm>
        </p:spPr>
        <p:txBody>
          <a:bodyPr/>
          <a:lstStyle/>
          <a:p>
            <a:r>
              <a:rPr lang="en-US" sz="18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Mount Saint Mary’s University “Ecclesia” Program Presents:</a:t>
            </a:r>
            <a:r>
              <a:rPr lang="en-US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/>
            </a:r>
            <a:br>
              <a:rPr lang="en-US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2800" b="1" i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Living Word: Scriptures of the 2021 Liturgical Year</a:t>
            </a:r>
            <a:br>
              <a:rPr lang="en-US" sz="2800" b="1" i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4000" b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/>
            </a:r>
            <a:br>
              <a:rPr lang="en-US" sz="4000" b="1" spc="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</a:b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Lectionary Readings for the </a:t>
            </a:r>
            <a:b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</a:t>
            </a:r>
            <a:endParaRPr lang="en-US" sz="44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24578" name="Picture 2" descr="Image result for lent as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895" y="3733800"/>
            <a:ext cx="1991023" cy="26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964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808941"/>
              </p:ext>
            </p:extLst>
          </p:nvPr>
        </p:nvGraphicFramePr>
        <p:xfrm>
          <a:off x="533400" y="1292343"/>
          <a:ext cx="8152793" cy="487985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395413"/>
                <a:gridCol w="6757380"/>
              </a:tblGrid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Biblical Ref.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Lectionary Translation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Ps 51:12a+14a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A clean heart create for me, O God; give me back the joy of your salvation.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See Ps 95:8ab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If today you hear his voice, harden not your hearts.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Ps 130:5+7bc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I hope in the LORD, I trust in his word; with him there is kindness and plenteous redemption.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4239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Ezek 18:31ab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Cast away from you all the crimes you have committed, says the Lord, and make for yourselves a new heart and a new spirit. 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See Ezek 33:11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I take no pleasure in the death of the wicked man, says the Lord, but rather in his conversion, that he may live.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Joel 2:12ab+13c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Even now, says the LORD, return to me with your whole heart; for I am gracious and merciful.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See Amos 5:14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Seek good and not evil so that you may live, and the LORD will be with you.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Matt 4:4b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One does not live on bread alone, but on every word that comes forth from the mouth of God.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Matt 4:17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Repent, says the Lord; the Kingdom of heaven is at hand.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See Luke 8:15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Blessed are they who have kept the word with a generous heart and yield a harvest through perseverance.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Luke 15:18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I will get up and go to my father and shall say to him: Father, I have sinned against heaven and against you.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4239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John 3:16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God so loved the world that he have his only-begotten Son, so that everyone who believes in him might have eternal life.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See John 6:63c, 68c 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Your words, Lord, are Spirit and life; you have the words of everlasting life.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John 8:12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I am the light of the world, says the Lord; whoever follows me will have the light of life.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John 11:25a+26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I am the resurrection and the life, says the Lord; whoever believes in me will never die.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2 Cor 6:2b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Behold, now is a very acceptable time; behold, now is the day of salvation.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32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Arial Narrow" panose="020B0606020202030204" pitchFamily="34" charset="0"/>
                        </a:rPr>
                        <a:t>(no bibl. ref.)</a:t>
                      </a:r>
                      <a:endParaRPr lang="en-US" sz="13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Arial Narrow" panose="020B0606020202030204" pitchFamily="34" charset="0"/>
                        </a:rPr>
                        <a:t>The seed is the word of God, Christ is the sower; all who come to him will live forever.</a:t>
                      </a:r>
                      <a:endParaRPr lang="en-US" sz="13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 Commons: </a:t>
            </a:r>
            <a:r>
              <a:rPr lang="en-US" sz="4000" dirty="0" smtClean="0"/>
              <a:t>Verses </a:t>
            </a:r>
            <a:r>
              <a:rPr lang="en-US" sz="3600" dirty="0" smtClean="0"/>
              <a:t>before the </a:t>
            </a:r>
            <a:r>
              <a:rPr lang="en-US" sz="4000" dirty="0" smtClean="0"/>
              <a:t>Gospel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56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Lect</a:t>
            </a:r>
            <a:r>
              <a:rPr lang="en-US" dirty="0" smtClean="0"/>
              <a:t> #175</a:t>
            </a:r>
          </a:p>
          <a:p>
            <a:pPr marL="0" indent="0">
              <a:buNone/>
            </a:pPr>
            <a:r>
              <a:rPr lang="en-US" sz="2400" dirty="0" smtClean="0"/>
              <a:t>5)  </a:t>
            </a:r>
            <a:r>
              <a:rPr lang="en-US" dirty="0"/>
              <a:t>Ps 51:3-4, 5-6a, 12-13, 14+17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/>
              <a:t>Be </a:t>
            </a:r>
            <a:r>
              <a:rPr lang="en-US" i="1" dirty="0"/>
              <a:t>merciful, O Lord, for we have sinned</a:t>
            </a:r>
            <a:r>
              <a:rPr lang="en-US" dirty="0" smtClean="0"/>
              <a:t>.”</a:t>
            </a:r>
            <a:r>
              <a:rPr lang="en-US" sz="2000" dirty="0" smtClean="0"/>
              <a:t> </a:t>
            </a:r>
            <a:r>
              <a:rPr lang="en-US" sz="2000" dirty="0"/>
              <a:t>(cf. v. 3a)</a:t>
            </a:r>
            <a:endParaRPr lang="en-US" dirty="0"/>
          </a:p>
          <a:p>
            <a:pPr marL="0" indent="0">
              <a:spcBef>
                <a:spcPts val="3000"/>
              </a:spcBef>
              <a:buNone/>
            </a:pPr>
            <a:r>
              <a:rPr lang="en-US" sz="2400" dirty="0" smtClean="0"/>
              <a:t>6)  </a:t>
            </a:r>
            <a:r>
              <a:rPr lang="en-US" dirty="0"/>
              <a:t>Ps 91:1-2, 10-11, 12-13, 14-15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/>
              <a:t>Be </a:t>
            </a:r>
            <a:r>
              <a:rPr lang="en-US" i="1" dirty="0"/>
              <a:t>with me, Lord, when I am in trouble</a:t>
            </a:r>
            <a:r>
              <a:rPr lang="en-US" dirty="0" smtClean="0"/>
              <a:t>.”</a:t>
            </a:r>
            <a:r>
              <a:rPr lang="en-US" sz="2000" dirty="0" smtClean="0"/>
              <a:t> </a:t>
            </a:r>
            <a:r>
              <a:rPr lang="en-US" sz="2000" dirty="0"/>
              <a:t>(cf. v. 15b)</a:t>
            </a:r>
            <a:endParaRPr lang="en-US" dirty="0"/>
          </a:p>
          <a:p>
            <a:pPr marL="0" indent="0">
              <a:spcBef>
                <a:spcPts val="3000"/>
              </a:spcBef>
              <a:buNone/>
            </a:pPr>
            <a:r>
              <a:rPr lang="en-US" sz="2400" dirty="0" smtClean="0"/>
              <a:t>7)  </a:t>
            </a:r>
            <a:r>
              <a:rPr lang="en-US" dirty="0"/>
              <a:t>Ps 130:1-2, 3-4, 5-6ab, 7bc-8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/>
              <a:t>With </a:t>
            </a:r>
            <a:r>
              <a:rPr lang="en-US" i="1" dirty="0"/>
              <a:t>the Lord there is mercy,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and </a:t>
            </a:r>
            <a:r>
              <a:rPr lang="en-US" i="1" dirty="0"/>
              <a:t>fullness of redemption</a:t>
            </a:r>
            <a:r>
              <a:rPr lang="en-US" dirty="0" smtClean="0"/>
              <a:t>.”</a:t>
            </a:r>
            <a:r>
              <a:rPr lang="en-US" sz="2000" dirty="0" smtClean="0"/>
              <a:t> </a:t>
            </a:r>
            <a:r>
              <a:rPr lang="en-US" sz="2000" dirty="0"/>
              <a:t>(v. 7bc)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Lent Commons:  </a:t>
            </a:r>
            <a:r>
              <a:rPr lang="en-US" sz="4000" dirty="0" smtClean="0"/>
              <a:t>Responsorial Psalms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10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305800" cy="53340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2400" dirty="0" smtClean="0"/>
              <a:t>1) Glory </a:t>
            </a:r>
            <a:r>
              <a:rPr lang="en-US" sz="2400" dirty="0"/>
              <a:t>and praise to you, Lord Jesus Christ!</a:t>
            </a:r>
            <a:br>
              <a:rPr lang="en-US" sz="2400" dirty="0"/>
            </a:br>
            <a:r>
              <a:rPr lang="en-US" sz="2400" dirty="0"/>
              <a:t>2) Glory to you, Lord Jesus Christ, Wisdom of God the Father!</a:t>
            </a:r>
            <a:br>
              <a:rPr lang="en-US" sz="2400" dirty="0"/>
            </a:br>
            <a:r>
              <a:rPr lang="en-US" sz="2400" dirty="0"/>
              <a:t>3) Glory to you, Word of God, Lord Jesus Christ!</a:t>
            </a:r>
            <a:br>
              <a:rPr lang="en-US" sz="2400" dirty="0"/>
            </a:br>
            <a:r>
              <a:rPr lang="en-US" sz="2400" dirty="0"/>
              <a:t>4) Glory to you, Lord Jesus Christ, Son of the Living God!</a:t>
            </a:r>
            <a:br>
              <a:rPr lang="en-US" sz="2400" dirty="0"/>
            </a:br>
            <a:r>
              <a:rPr lang="en-US" sz="2400" dirty="0"/>
              <a:t>5) Praise and honor to you, Lord Jesus Christ!</a:t>
            </a:r>
            <a:br>
              <a:rPr lang="en-US" sz="2400" dirty="0"/>
            </a:br>
            <a:r>
              <a:rPr lang="en-US" sz="2400" dirty="0"/>
              <a:t>6) Praise to your, Lord Jesus Christ, King of endless glory!</a:t>
            </a:r>
            <a:br>
              <a:rPr lang="en-US" sz="2400" dirty="0"/>
            </a:br>
            <a:r>
              <a:rPr lang="en-US" sz="2400" dirty="0"/>
              <a:t>7) Marvelous and great are your works, O Lord!</a:t>
            </a:r>
            <a:br>
              <a:rPr lang="en-US" sz="2400" dirty="0"/>
            </a:br>
            <a:r>
              <a:rPr lang="en-US" sz="2400" dirty="0"/>
              <a:t>8) Salvation, glory, and power to the Lord Jesus Christ</a:t>
            </a:r>
            <a:r>
              <a:rPr lang="en-US" sz="2400" dirty="0" smtClean="0"/>
              <a:t>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Gospel  Acclamations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70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At the Procession with Palms:</a:t>
            </a:r>
          </a:p>
          <a:p>
            <a:pPr lvl="1"/>
            <a:r>
              <a:rPr lang="en-US" sz="2400" dirty="0" smtClean="0"/>
              <a:t>ABC: </a:t>
            </a:r>
            <a:r>
              <a:rPr lang="en-US" sz="2400" i="1" dirty="0" smtClean="0"/>
              <a:t>“Blessed is he who comes </a:t>
            </a:r>
            <a:br>
              <a:rPr lang="en-US" sz="2400" i="1" dirty="0" smtClean="0"/>
            </a:br>
            <a:r>
              <a:rPr lang="en-US" sz="2400" i="1" dirty="0" smtClean="0"/>
              <a:t>in the name of the Lord.”</a:t>
            </a:r>
          </a:p>
          <a:p>
            <a:r>
              <a:rPr lang="en-US" dirty="0" smtClean="0"/>
              <a:t>Year A: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Matt 21:1-11 – </a:t>
            </a:r>
            <a:r>
              <a:rPr lang="en-US" sz="2400" i="1" dirty="0" smtClean="0"/>
              <a:t>like Mark, but 2 animals; adds </a:t>
            </a:r>
            <a:r>
              <a:rPr lang="en-US" sz="2400" i="1" dirty="0" err="1" smtClean="0"/>
              <a:t>Zech</a:t>
            </a:r>
            <a:r>
              <a:rPr lang="en-US" sz="2400" i="1" dirty="0" smtClean="0"/>
              <a:t> 9:9</a:t>
            </a:r>
            <a:endParaRPr lang="en-US" i="1" dirty="0" smtClean="0"/>
          </a:p>
          <a:p>
            <a:r>
              <a:rPr lang="en-US" dirty="0" smtClean="0"/>
              <a:t>Year B: </a:t>
            </a:r>
          </a:p>
          <a:p>
            <a:pPr lvl="1">
              <a:spcBef>
                <a:spcPts val="0"/>
              </a:spcBef>
            </a:pPr>
            <a:r>
              <a:rPr lang="en-US" b="1" dirty="0" smtClean="0"/>
              <a:t>Mark 11:1-10 </a:t>
            </a:r>
            <a:r>
              <a:rPr lang="en-US" dirty="0" smtClean="0"/>
              <a:t>– </a:t>
            </a:r>
            <a:r>
              <a:rPr lang="en-US" sz="2400" i="1" dirty="0" smtClean="0"/>
              <a:t>“Blessed is the kingdom of our father David that is coming!”</a:t>
            </a:r>
            <a:endParaRPr lang="en-US" i="1" dirty="0" smtClean="0"/>
          </a:p>
          <a:p>
            <a:pPr lvl="1">
              <a:spcBef>
                <a:spcPts val="0"/>
              </a:spcBef>
            </a:pPr>
            <a:r>
              <a:rPr lang="en-US" b="1" i="1" dirty="0" smtClean="0"/>
              <a:t>or  </a:t>
            </a:r>
            <a:r>
              <a:rPr lang="en-US" b="1" dirty="0" smtClean="0"/>
              <a:t>John 12:12-16 </a:t>
            </a:r>
            <a:r>
              <a:rPr lang="en-US" sz="2400" i="1" dirty="0" smtClean="0"/>
              <a:t>– only Gospel to mention “palm” trees</a:t>
            </a:r>
            <a:endParaRPr lang="en-US" i="1" dirty="0" smtClean="0"/>
          </a:p>
          <a:p>
            <a:r>
              <a:rPr lang="en-US" dirty="0" smtClean="0"/>
              <a:t>Year C: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Luke 19:28-40</a:t>
            </a:r>
            <a:r>
              <a:rPr lang="en-US" sz="2300" dirty="0" smtClean="0"/>
              <a:t> – </a:t>
            </a:r>
            <a:r>
              <a:rPr lang="en-US" sz="2300" i="1" dirty="0" smtClean="0"/>
              <a:t>“Peace in heaven and glory in the highest!”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Palm Sunday – First Gospel</a:t>
            </a:r>
            <a:endParaRPr lang="en-US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366" y="280988"/>
            <a:ext cx="2090878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528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Reading:  Isa 50:4-7</a:t>
            </a:r>
            <a:r>
              <a:rPr lang="en-US" sz="1800" dirty="0" smtClean="0"/>
              <a:t>   (3rd “Suffering Servant Song”)</a:t>
            </a:r>
            <a:endParaRPr lang="en-US" sz="2800" b="1" dirty="0" smtClean="0"/>
          </a:p>
          <a:p>
            <a:pPr lvl="1"/>
            <a:r>
              <a:rPr lang="en-US" sz="2400" i="1" dirty="0" smtClean="0">
                <a:latin typeface="Arial Narrow" panose="020B0606020202030204" pitchFamily="34" charset="0"/>
              </a:rPr>
              <a:t>“My face I did not shield from buffets and spitting</a:t>
            </a:r>
            <a:br>
              <a:rPr lang="en-US" sz="2400" i="1" dirty="0" smtClean="0">
                <a:latin typeface="Arial Narrow" panose="020B0606020202030204" pitchFamily="34" charset="0"/>
              </a:rPr>
            </a:br>
            <a:r>
              <a:rPr lang="en-US" sz="2400" i="1" dirty="0" smtClean="0">
                <a:latin typeface="Arial Narrow" panose="020B0606020202030204" pitchFamily="34" charset="0"/>
              </a:rPr>
              <a:t>knowing that I shall not be put to shame.”</a:t>
            </a:r>
          </a:p>
          <a:p>
            <a:r>
              <a:rPr lang="en-US" sz="2800" dirty="0" smtClean="0"/>
              <a:t>Responsorial:  </a:t>
            </a:r>
            <a:r>
              <a:rPr lang="en-US" sz="2800" b="1" dirty="0" smtClean="0"/>
              <a:t>Psalm </a:t>
            </a:r>
            <a:r>
              <a:rPr lang="en-US" sz="2800" dirty="0" smtClean="0"/>
              <a:t>22:</a:t>
            </a:r>
            <a:r>
              <a:rPr lang="en-US" sz="2400" dirty="0" smtClean="0"/>
              <a:t>8-9, 17-18, 19-20, 23-24</a:t>
            </a:r>
            <a:endParaRPr lang="en-US" b="1" dirty="0" smtClean="0"/>
          </a:p>
          <a:p>
            <a:pPr lvl="1"/>
            <a:r>
              <a:rPr lang="en-US" sz="2400" i="1" dirty="0" smtClean="0">
                <a:latin typeface="Arial Narrow" panose="020B0606020202030204" pitchFamily="34" charset="0"/>
              </a:rPr>
              <a:t>“My God, my God, why have you abandoned me?”</a:t>
            </a:r>
          </a:p>
          <a:p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Reading:  Phil 2:6-11 </a:t>
            </a:r>
            <a:endParaRPr lang="en-US" sz="2800" b="1" dirty="0" smtClean="0"/>
          </a:p>
          <a:p>
            <a:pPr lvl="1"/>
            <a:r>
              <a:rPr lang="en-US" sz="2400" i="1" dirty="0" smtClean="0">
                <a:latin typeface="Arial Narrow" panose="020B0606020202030204" pitchFamily="34" charset="0"/>
              </a:rPr>
              <a:t>“Christ humbled himself. Because of this God greatly exalted him.”</a:t>
            </a:r>
          </a:p>
          <a:p>
            <a:r>
              <a:rPr lang="en-US" sz="2400" dirty="0" smtClean="0"/>
              <a:t>Verse before the Gospel:  Phil 2:8-9</a:t>
            </a:r>
          </a:p>
          <a:p>
            <a:pPr lvl="1"/>
            <a:r>
              <a:rPr lang="en-US" sz="2200" i="1" dirty="0" smtClean="0">
                <a:latin typeface="Arial Narrow" panose="020B0606020202030204" pitchFamily="34" charset="0"/>
              </a:rPr>
              <a:t>“Christ became obedient to the point of death, even death on a cross. </a:t>
            </a:r>
            <a:br>
              <a:rPr lang="en-US" sz="2200" i="1" dirty="0" smtClean="0">
                <a:latin typeface="Arial Narrow" panose="020B0606020202030204" pitchFamily="34" charset="0"/>
              </a:rPr>
            </a:br>
            <a:r>
              <a:rPr lang="en-US" sz="2200" i="1" dirty="0" smtClean="0">
                <a:latin typeface="Arial Narrow" panose="020B0606020202030204" pitchFamily="34" charset="0"/>
              </a:rPr>
              <a:t>Because of this, God greatly exalted him and bestowed on him the name </a:t>
            </a:r>
            <a:br>
              <a:rPr lang="en-US" sz="2200" i="1" dirty="0" smtClean="0">
                <a:latin typeface="Arial Narrow" panose="020B0606020202030204" pitchFamily="34" charset="0"/>
              </a:rPr>
            </a:br>
            <a:r>
              <a:rPr lang="en-US" sz="2200" i="1" dirty="0" smtClean="0">
                <a:latin typeface="Arial Narrow" panose="020B0606020202030204" pitchFamily="34" charset="0"/>
              </a:rPr>
              <a:t>which is above every name.”</a:t>
            </a:r>
            <a:endParaRPr lang="en-US" sz="2200" i="1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Palm Sunday – </a:t>
            </a:r>
            <a:r>
              <a:rPr lang="en-US" dirty="0" smtClean="0"/>
              <a:t>Years  ABC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077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1" indent="0" algn="ctr">
              <a:buNone/>
            </a:pPr>
            <a:r>
              <a:rPr lang="en-US" dirty="0" smtClean="0"/>
              <a:t>“The Passion of our Lord Jesus Christ.”</a:t>
            </a:r>
          </a:p>
          <a:p>
            <a:pPr lvl="2"/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Year A:  Matt 26:14 – 27:66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or 27:11-54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Year B:  Mark 14:1 – 15:47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or 15:1-39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Year C:  Luke 22:14 – 23:56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or 23:1-49</a:t>
            </a:r>
          </a:p>
          <a:p>
            <a:pPr lvl="1">
              <a:spcBef>
                <a:spcPts val="0"/>
              </a:spcBef>
            </a:pPr>
            <a:endParaRPr lang="en-US" b="1" dirty="0"/>
          </a:p>
          <a:p>
            <a:pPr marL="365760" lvl="1" indent="0" algn="ctr">
              <a:spcBef>
                <a:spcPts val="0"/>
              </a:spcBef>
              <a:buNone/>
            </a:pPr>
            <a:r>
              <a:rPr lang="en-US" b="1" dirty="0" smtClean="0"/>
              <a:t>[John 18 – 19,  each year on Good Friday]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Palm Sunday – Gospel / Passion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81199"/>
            <a:ext cx="2743200" cy="298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98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Lectionary </a:t>
            </a:r>
            <a:r>
              <a:rPr lang="en-US" altLang="en-US" dirty="0" err="1" smtClean="0"/>
              <a:t>Structure:</a:t>
            </a:r>
            <a:r>
              <a:rPr lang="en-US" altLang="en-US" b="1" dirty="0" err="1" smtClean="0"/>
              <a:t>Weekdays</a:t>
            </a:r>
            <a:endParaRPr lang="en-US" altLang="en-US" b="1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5334000" cy="5715000"/>
          </a:xfrm>
        </p:spPr>
        <p:txBody>
          <a:bodyPr/>
          <a:lstStyle/>
          <a:p>
            <a:pPr marL="609600" indent="-609600" eaLnBrk="1" hangingPunct="1">
              <a:buNone/>
              <a:defRPr/>
            </a:pPr>
            <a:r>
              <a:rPr lang="en-US" altLang="en-US" sz="3600" dirty="0"/>
              <a:t>Two-Year </a:t>
            </a:r>
            <a:r>
              <a:rPr lang="en-US" altLang="en-US" sz="3600" dirty="0" smtClean="0"/>
              <a:t>Cycle:</a:t>
            </a:r>
            <a:endParaRPr lang="en-US" altLang="en-US" sz="3600" i="1" dirty="0"/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altLang="en-US" sz="2400" dirty="0"/>
              <a:t>Odd </a:t>
            </a:r>
            <a:r>
              <a:rPr lang="en-US" altLang="en-US" sz="2400" dirty="0" smtClean="0"/>
              <a:t>Years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altLang="en-US" sz="2400" dirty="0" smtClean="0"/>
              <a:t>Even Years</a:t>
            </a:r>
          </a:p>
          <a:p>
            <a:pPr marL="347663" lvl="1" eaLnBrk="1" hangingPunct="1">
              <a:defRPr/>
            </a:pPr>
            <a:r>
              <a:rPr lang="en-US" altLang="en-US" sz="2400" i="1" dirty="0" smtClean="0"/>
              <a:t>Only applies to Ordinary Time</a:t>
            </a:r>
          </a:p>
          <a:p>
            <a:pPr marL="347663" lvl="1" eaLnBrk="1" hangingPunct="1">
              <a:defRPr/>
            </a:pPr>
            <a:r>
              <a:rPr lang="en-US" altLang="en-US" sz="2400" b="1" dirty="0" smtClean="0"/>
              <a:t>Same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readings each year for Advent, Xmas, Lent, Easter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n-US" altLang="en-US" sz="3600" dirty="0" smtClean="0"/>
              <a:t>Two </a:t>
            </a:r>
            <a:r>
              <a:rPr lang="en-US" altLang="en-US" sz="3600" dirty="0" smtClean="0"/>
              <a:t>Main </a:t>
            </a:r>
            <a:r>
              <a:rPr lang="en-US" altLang="en-US" sz="3600" dirty="0" smtClean="0"/>
              <a:t>Readings:</a:t>
            </a:r>
            <a:endParaRPr lang="en-US" altLang="en-US" sz="3600" dirty="0" smtClean="0"/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altLang="en-US" sz="2400" dirty="0" smtClean="0"/>
              <a:t>First Reading (NT/OT)</a:t>
            </a:r>
            <a:br>
              <a:rPr lang="en-US" altLang="en-US" sz="2400" dirty="0" smtClean="0"/>
            </a:br>
            <a:r>
              <a:rPr lang="en-US" altLang="en-US" sz="2400" dirty="0" smtClean="0"/>
              <a:t>+ </a:t>
            </a:r>
            <a:r>
              <a:rPr lang="en-US" altLang="en-US" sz="1800" dirty="0" smtClean="0"/>
              <a:t>Responsorial </a:t>
            </a:r>
            <a:r>
              <a:rPr lang="en-US" altLang="en-US" sz="1800" dirty="0" smtClean="0"/>
              <a:t>Psalm</a:t>
            </a:r>
            <a:br>
              <a:rPr lang="en-US" altLang="en-US" sz="1800" dirty="0" smtClean="0"/>
            </a:br>
            <a:r>
              <a:rPr lang="en-US" altLang="en-US" sz="1800" dirty="0" smtClean="0"/>
              <a:t>+ “Second Reading” on some special days, like Ash Wednesday!</a:t>
            </a:r>
            <a:endParaRPr lang="en-US" altLang="en-US" sz="1800" dirty="0" smtClean="0"/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altLang="en-US" sz="2400" dirty="0" smtClean="0"/>
              <a:t>Gospel</a:t>
            </a:r>
            <a:br>
              <a:rPr lang="en-US" altLang="en-US" sz="2400" dirty="0" smtClean="0"/>
            </a:br>
            <a:r>
              <a:rPr lang="en-US" altLang="en-US" sz="1800" dirty="0" smtClean="0"/>
              <a:t>preceded by “Verse before the Gospel”</a:t>
            </a:r>
            <a:endParaRPr lang="en-US" altLang="en-US" sz="2400" dirty="0"/>
          </a:p>
        </p:txBody>
      </p:sp>
      <p:pic>
        <p:nvPicPr>
          <p:cNvPr id="37892" name="Picture 6" descr="08994209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05000"/>
            <a:ext cx="2743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72950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6388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500" b="1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Lent:  Weekdays</a:t>
            </a:r>
          </a:p>
          <a:p>
            <a:pPr marL="227013" indent="-227013">
              <a:lnSpc>
                <a:spcPct val="120000"/>
              </a:lnSpc>
            </a:pPr>
            <a:r>
              <a:rPr lang="en-US" sz="2600" dirty="0" smtClean="0">
                <a:latin typeface="Arial Narrow" panose="020B0606020202030204" pitchFamily="34" charset="0"/>
              </a:rPr>
              <a:t>"</a:t>
            </a:r>
            <a:r>
              <a:rPr lang="en-US" sz="2600" dirty="0">
                <a:latin typeface="Arial Narrow" panose="020B0606020202030204" pitchFamily="34" charset="0"/>
              </a:rPr>
              <a:t>The readings from the </a:t>
            </a:r>
            <a:r>
              <a:rPr lang="en-US" sz="2600" b="1" dirty="0">
                <a:latin typeface="Arial Narrow" panose="020B0606020202030204" pitchFamily="34" charset="0"/>
              </a:rPr>
              <a:t>Gospels</a:t>
            </a:r>
            <a:r>
              <a:rPr lang="en-US" sz="2600" dirty="0">
                <a:latin typeface="Arial Narrow" panose="020B0606020202030204" pitchFamily="34" charset="0"/>
              </a:rPr>
              <a:t> and the </a:t>
            </a:r>
            <a:r>
              <a:rPr lang="en-US" sz="2600" b="1" dirty="0">
                <a:latin typeface="Arial Narrow" panose="020B0606020202030204" pitchFamily="34" charset="0"/>
              </a:rPr>
              <a:t>Old Testament </a:t>
            </a:r>
            <a:r>
              <a:rPr lang="en-US" sz="2600" dirty="0">
                <a:latin typeface="Arial Narrow" panose="020B0606020202030204" pitchFamily="34" charset="0"/>
              </a:rPr>
              <a:t>were selected because they are </a:t>
            </a:r>
            <a:r>
              <a:rPr lang="en-US" sz="2600" b="1" dirty="0">
                <a:latin typeface="Arial Narrow" panose="020B0606020202030204" pitchFamily="34" charset="0"/>
              </a:rPr>
              <a:t>related to each other</a:t>
            </a:r>
            <a:r>
              <a:rPr lang="en-US" sz="2600" dirty="0">
                <a:latin typeface="Arial Narrow" panose="020B0606020202030204" pitchFamily="34" charset="0"/>
              </a:rPr>
              <a:t>. They treat </a:t>
            </a:r>
            <a:r>
              <a:rPr lang="en-US" sz="2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various themes of the Lenten catechesis </a:t>
            </a:r>
            <a:r>
              <a:rPr lang="en-US" sz="2600" dirty="0">
                <a:latin typeface="Arial Narrow" panose="020B0606020202030204" pitchFamily="34" charset="0"/>
              </a:rPr>
              <a:t>that are suited to the spiritual significance of this season. </a:t>
            </a:r>
          </a:p>
          <a:p>
            <a:pPr marL="227013" indent="-227013">
              <a:lnSpc>
                <a:spcPct val="120000"/>
              </a:lnSpc>
            </a:pPr>
            <a:r>
              <a:rPr lang="en-US" sz="2600" dirty="0">
                <a:latin typeface="Arial Narrow" panose="020B0606020202030204" pitchFamily="34" charset="0"/>
              </a:rPr>
              <a:t>Beginning with </a:t>
            </a:r>
            <a:r>
              <a:rPr lang="en-US" sz="2600" b="1" dirty="0">
                <a:latin typeface="Arial Narrow" panose="020B0606020202030204" pitchFamily="34" charset="0"/>
              </a:rPr>
              <a:t>Monday of the Fourth Week of Lent</a:t>
            </a:r>
            <a:r>
              <a:rPr lang="en-US" sz="2600" dirty="0">
                <a:latin typeface="Arial Narrow" panose="020B0606020202030204" pitchFamily="34" charset="0"/>
              </a:rPr>
              <a:t>, there is a </a:t>
            </a:r>
            <a:r>
              <a:rPr lang="en-US" sz="2600" dirty="0" err="1">
                <a:latin typeface="Arial Narrow" panose="020B0606020202030204" pitchFamily="34" charset="0"/>
              </a:rPr>
              <a:t>semicontinuous</a:t>
            </a:r>
            <a:r>
              <a:rPr lang="en-US" sz="2600" dirty="0">
                <a:latin typeface="Arial Narrow" panose="020B0606020202030204" pitchFamily="34" charset="0"/>
              </a:rPr>
              <a:t> reading of the </a:t>
            </a:r>
            <a:r>
              <a:rPr lang="en-US" sz="2600" b="1" dirty="0">
                <a:latin typeface="Arial Narrow" panose="020B0606020202030204" pitchFamily="34" charset="0"/>
              </a:rPr>
              <a:t>Gospel of </a:t>
            </a:r>
            <a:r>
              <a:rPr lang="en-US" sz="2600" b="1" dirty="0" smtClean="0">
                <a:latin typeface="Arial Narrow" panose="020B0606020202030204" pitchFamily="34" charset="0"/>
              </a:rPr>
              <a:t>JOHN</a:t>
            </a:r>
            <a:r>
              <a:rPr lang="en-US" sz="2600" dirty="0" smtClean="0">
                <a:latin typeface="Arial Narrow" panose="020B0606020202030204" pitchFamily="34" charset="0"/>
              </a:rPr>
              <a:t>, </a:t>
            </a:r>
            <a:r>
              <a:rPr lang="en-US" sz="2600" dirty="0">
                <a:latin typeface="Arial Narrow" panose="020B0606020202030204" pitchFamily="34" charset="0"/>
              </a:rPr>
              <a:t>made up of texts that correspond more closely to the </a:t>
            </a:r>
            <a:r>
              <a:rPr lang="en-US" sz="2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themes proper to Lent</a:t>
            </a:r>
            <a:r>
              <a:rPr lang="en-US" sz="2600" dirty="0">
                <a:latin typeface="Arial Narrow" panose="020B0606020202030204" pitchFamily="34" charset="0"/>
              </a:rPr>
              <a:t>.</a:t>
            </a:r>
          </a:p>
          <a:p>
            <a:pPr marL="227013" indent="-227013">
              <a:lnSpc>
                <a:spcPct val="120000"/>
              </a:lnSpc>
            </a:pPr>
            <a:r>
              <a:rPr lang="en-US" sz="2600" dirty="0">
                <a:latin typeface="Arial Narrow" panose="020B0606020202030204" pitchFamily="34" charset="0"/>
              </a:rPr>
              <a:t>Because the readings about the </a:t>
            </a:r>
            <a:r>
              <a:rPr lang="en-US" sz="2600" b="1" dirty="0">
                <a:latin typeface="Arial Narrow" panose="020B0606020202030204" pitchFamily="34" charset="0"/>
              </a:rPr>
              <a:t>Samaritan woman, the man born blind, and the raising of Lazarus </a:t>
            </a:r>
            <a:r>
              <a:rPr lang="en-US" sz="2600" dirty="0">
                <a:latin typeface="Arial Narrow" panose="020B0606020202030204" pitchFamily="34" charset="0"/>
              </a:rPr>
              <a:t>are now assigned to Sundays, but only for Year A (in Year B and Year C they are optional), provision has been made for their use on </a:t>
            </a:r>
            <a:r>
              <a:rPr lang="en-US" sz="2600" dirty="0" smtClean="0">
                <a:latin typeface="Arial Narrow" panose="020B0606020202030204" pitchFamily="34" charset="0"/>
              </a:rPr>
              <a:t>weekdays.  </a:t>
            </a:r>
          </a:p>
          <a:p>
            <a:pPr marL="227013" indent="-227013">
              <a:lnSpc>
                <a:spcPct val="120000"/>
              </a:lnSpc>
            </a:pPr>
            <a:r>
              <a:rPr lang="en-US" sz="2600" dirty="0" smtClean="0">
                <a:latin typeface="Arial Narrow" panose="020B0606020202030204" pitchFamily="34" charset="0"/>
              </a:rPr>
              <a:t>Thus </a:t>
            </a:r>
            <a:r>
              <a:rPr lang="en-US" sz="2600" dirty="0">
                <a:latin typeface="Arial Narrow" panose="020B0606020202030204" pitchFamily="34" charset="0"/>
              </a:rPr>
              <a:t>at the beginning of the Third, Fourth, and Fifth Weeks of Lent </a:t>
            </a:r>
            <a:r>
              <a:rPr lang="en-US" sz="2600" b="1" dirty="0">
                <a:latin typeface="Arial Narrow" panose="020B0606020202030204" pitchFamily="34" charset="0"/>
              </a:rPr>
              <a:t>optional Masses </a:t>
            </a:r>
            <a:r>
              <a:rPr lang="en-US" sz="2600" dirty="0" smtClean="0">
                <a:latin typeface="Arial Narrow" panose="020B0606020202030204" pitchFamily="34" charset="0"/>
              </a:rPr>
              <a:t>with </a:t>
            </a:r>
            <a:r>
              <a:rPr lang="en-US" sz="2600" dirty="0">
                <a:latin typeface="Arial Narrow" panose="020B0606020202030204" pitchFamily="34" charset="0"/>
              </a:rPr>
              <a:t>these texts for the Gospel have been inserted and may be used in place of the readings of the day on any weekday of the respective week.</a:t>
            </a:r>
          </a:p>
          <a:p>
            <a:pPr marL="227013" indent="-227013">
              <a:lnSpc>
                <a:spcPct val="120000"/>
              </a:lnSpc>
            </a:pPr>
            <a:r>
              <a:rPr lang="en-US" sz="2600" dirty="0">
                <a:latin typeface="Arial Narrow" panose="020B0606020202030204" pitchFamily="34" charset="0"/>
              </a:rPr>
              <a:t>In the </a:t>
            </a:r>
            <a:r>
              <a:rPr lang="en-US" sz="2600" b="1" dirty="0">
                <a:latin typeface="Arial Narrow" panose="020B0606020202030204" pitchFamily="34" charset="0"/>
              </a:rPr>
              <a:t>first days of Holy Week </a:t>
            </a:r>
            <a:r>
              <a:rPr lang="en-US" sz="2600" dirty="0">
                <a:latin typeface="Arial Narrow" panose="020B0606020202030204" pitchFamily="34" charset="0"/>
              </a:rPr>
              <a:t>the readings are about the </a:t>
            </a:r>
            <a:r>
              <a:rPr lang="en-US" sz="2600" b="1" dirty="0">
                <a:latin typeface="Arial Narrow" panose="020B0606020202030204" pitchFamily="34" charset="0"/>
              </a:rPr>
              <a:t>mystery of Christ's passion</a:t>
            </a:r>
            <a:r>
              <a:rPr lang="en-US" sz="2600" dirty="0">
                <a:latin typeface="Arial Narrow" panose="020B0606020202030204" pitchFamily="34" charset="0"/>
              </a:rPr>
              <a:t>. </a:t>
            </a:r>
          </a:p>
          <a:p>
            <a:pPr marL="227013" indent="-227013">
              <a:lnSpc>
                <a:spcPct val="120000"/>
              </a:lnSpc>
            </a:pPr>
            <a:r>
              <a:rPr lang="en-US" sz="2600" dirty="0">
                <a:latin typeface="Arial Narrow" panose="020B0606020202030204" pitchFamily="34" charset="0"/>
              </a:rPr>
              <a:t>For the </a:t>
            </a:r>
            <a:r>
              <a:rPr lang="en-US" sz="2600" b="1" dirty="0">
                <a:latin typeface="Arial Narrow" panose="020B0606020202030204" pitchFamily="34" charset="0"/>
              </a:rPr>
              <a:t>Chrism Mass </a:t>
            </a:r>
            <a:r>
              <a:rPr lang="en-US" sz="2600" dirty="0">
                <a:latin typeface="Arial Narrow" panose="020B0606020202030204" pitchFamily="34" charset="0"/>
              </a:rPr>
              <a:t>the readings bring out both Christ's Messianic mission </a:t>
            </a:r>
            <a:r>
              <a:rPr lang="en-US" sz="2600" dirty="0" smtClean="0">
                <a:latin typeface="Arial Narrow" panose="020B0606020202030204" pitchFamily="34" charset="0"/>
              </a:rPr>
              <a:t>and </a:t>
            </a:r>
            <a:r>
              <a:rPr lang="en-US" sz="2600" dirty="0">
                <a:latin typeface="Arial Narrow" panose="020B0606020202030204" pitchFamily="34" charset="0"/>
              </a:rPr>
              <a:t>its continuation in the Church by means of the sacraments</a:t>
            </a:r>
            <a:r>
              <a:rPr lang="en-US" sz="2600" dirty="0" smtClean="0">
                <a:latin typeface="Arial Narrow" panose="020B0606020202030204" pitchFamily="34" charset="0"/>
              </a:rPr>
              <a:t>."</a:t>
            </a:r>
            <a:endParaRPr lang="en-US" sz="2600" dirty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Lectionary</a:t>
            </a:r>
            <a:r>
              <a:rPr lang="en-US" dirty="0"/>
              <a:t>, "Intro," chap. 5, par. </a:t>
            </a:r>
            <a:r>
              <a:rPr lang="en-US" dirty="0" smtClean="0"/>
              <a:t>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95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1st Reading:  Joel 2:12-18</a:t>
            </a:r>
          </a:p>
          <a:p>
            <a:pPr lvl="1"/>
            <a:r>
              <a:rPr lang="en-US" sz="2400" dirty="0" smtClean="0"/>
              <a:t>Rend your hearts, not your garments.</a:t>
            </a:r>
          </a:p>
          <a:p>
            <a:r>
              <a:rPr lang="en-US" sz="2400" dirty="0" smtClean="0"/>
              <a:t>Responsorial:  Psalm 51:3-4, 5-6ab, 12-13, 14+17</a:t>
            </a:r>
          </a:p>
          <a:p>
            <a:pPr lvl="1"/>
            <a:r>
              <a:rPr lang="en-US" sz="2400" dirty="0" smtClean="0"/>
              <a:t>“Be MERCIFUL, O Lord, for we have sinned.”</a:t>
            </a:r>
          </a:p>
          <a:p>
            <a:r>
              <a:rPr lang="en-US" sz="2800" dirty="0" smtClean="0"/>
              <a:t>2nd Reading:  2 </a:t>
            </a:r>
            <a:r>
              <a:rPr lang="en-US" sz="2800" dirty="0" err="1" smtClean="0"/>
              <a:t>Cor</a:t>
            </a:r>
            <a:r>
              <a:rPr lang="en-US" sz="2800" dirty="0" smtClean="0"/>
              <a:t> 5:20—6:2 </a:t>
            </a:r>
          </a:p>
          <a:p>
            <a:pPr lvl="1"/>
            <a:r>
              <a:rPr lang="en-US" sz="2400" dirty="0" smtClean="0"/>
              <a:t>Be reconciled to God; now is the acceptable time.</a:t>
            </a:r>
          </a:p>
          <a:p>
            <a:r>
              <a:rPr lang="en-US" sz="2400" dirty="0" smtClean="0"/>
              <a:t>Verse before the Gospel:  see Ps 95:8 </a:t>
            </a:r>
          </a:p>
          <a:p>
            <a:pPr lvl="1"/>
            <a:r>
              <a:rPr lang="en-US" sz="2400" dirty="0" smtClean="0"/>
              <a:t>If today your hear his voice, harden not your hearts.</a:t>
            </a:r>
          </a:p>
          <a:p>
            <a:r>
              <a:rPr lang="en-US" sz="2800" dirty="0" smtClean="0"/>
              <a:t>Gospel:  Matt 6:1-6, 16-18</a:t>
            </a:r>
          </a:p>
          <a:p>
            <a:pPr lvl="1"/>
            <a:r>
              <a:rPr lang="en-US" sz="2400" dirty="0" smtClean="0"/>
              <a:t>Almsgiving, praying, fasting “in secret”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Ash Wednesday  (every year)</a:t>
            </a:r>
            <a:endParaRPr lang="en-US" dirty="0"/>
          </a:p>
        </p:txBody>
      </p:sp>
      <p:pic>
        <p:nvPicPr>
          <p:cNvPr id="79876" name="Picture 4" descr="Image result for ash wednesd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2400"/>
            <a:ext cx="146304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92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Thursday:</a:t>
            </a:r>
          </a:p>
          <a:p>
            <a:pPr lvl="1"/>
            <a:r>
              <a:rPr lang="en-US" sz="2400" dirty="0" err="1" smtClean="0"/>
              <a:t>Deut</a:t>
            </a:r>
            <a:r>
              <a:rPr lang="en-US" sz="2400" dirty="0" smtClean="0"/>
              <a:t> 30:15-20</a:t>
            </a:r>
            <a:r>
              <a:rPr lang="en-US" sz="2000" dirty="0" smtClean="0"/>
              <a:t> – </a:t>
            </a:r>
            <a:r>
              <a:rPr lang="en-US" sz="1600" dirty="0" smtClean="0"/>
              <a:t>Choosing </a:t>
            </a:r>
            <a:r>
              <a:rPr lang="en-US" sz="1800" dirty="0" smtClean="0"/>
              <a:t>Blessing vs. Curse</a:t>
            </a:r>
            <a:endParaRPr lang="en-US" sz="2400" dirty="0" smtClean="0"/>
          </a:p>
          <a:p>
            <a:pPr lvl="1"/>
            <a:r>
              <a:rPr lang="en-US" sz="2400" dirty="0" smtClean="0"/>
              <a:t>Ps </a:t>
            </a:r>
            <a:r>
              <a:rPr lang="en-US" sz="2400" dirty="0"/>
              <a:t>1:1-2, 3, </a:t>
            </a:r>
            <a:r>
              <a:rPr lang="en-US" sz="2400" dirty="0" smtClean="0"/>
              <a:t>4+6</a:t>
            </a:r>
          </a:p>
          <a:p>
            <a:pPr lvl="1"/>
            <a:r>
              <a:rPr lang="en-US" sz="2400" dirty="0" smtClean="0"/>
              <a:t>Luke 9:22-25 – </a:t>
            </a:r>
            <a:r>
              <a:rPr lang="en-US" sz="1800" dirty="0" smtClean="0"/>
              <a:t>First “Passion Prediction”</a:t>
            </a:r>
            <a:endParaRPr lang="en-US" sz="2400" dirty="0"/>
          </a:p>
          <a:p>
            <a:r>
              <a:rPr lang="en-US" dirty="0" smtClean="0"/>
              <a:t>Friday:</a:t>
            </a:r>
          </a:p>
          <a:p>
            <a:pPr lvl="1"/>
            <a:r>
              <a:rPr lang="en-US" sz="2400" dirty="0" smtClean="0"/>
              <a:t>Isa 58:1-9a – </a:t>
            </a:r>
            <a:r>
              <a:rPr lang="en-US" sz="1800" dirty="0" smtClean="0"/>
              <a:t>Manner of Fasting acceptable to God</a:t>
            </a:r>
            <a:endParaRPr lang="en-US" sz="2400" dirty="0" smtClean="0"/>
          </a:p>
          <a:p>
            <a:pPr lvl="1"/>
            <a:r>
              <a:rPr lang="en-US" sz="2400" dirty="0" smtClean="0"/>
              <a:t>Ps </a:t>
            </a:r>
            <a:r>
              <a:rPr lang="en-US" sz="2400" dirty="0"/>
              <a:t>51:3-4, 5-6ab, </a:t>
            </a:r>
            <a:r>
              <a:rPr lang="en-US" sz="2400" dirty="0" smtClean="0"/>
              <a:t>18-19</a:t>
            </a:r>
          </a:p>
          <a:p>
            <a:pPr lvl="1"/>
            <a:r>
              <a:rPr lang="en-US" sz="2400" dirty="0" smtClean="0"/>
              <a:t>Matt 9:14-15</a:t>
            </a:r>
            <a:r>
              <a:rPr lang="en-US" sz="2400" dirty="0"/>
              <a:t> – </a:t>
            </a:r>
            <a:r>
              <a:rPr lang="en-US" sz="1800" dirty="0" smtClean="0"/>
              <a:t>Fasting: John &amp; Pharisees vs. Jesus’ disciples</a:t>
            </a:r>
            <a:endParaRPr lang="en-US" sz="2400" dirty="0"/>
          </a:p>
          <a:p>
            <a:r>
              <a:rPr lang="en-US" dirty="0" smtClean="0"/>
              <a:t>Saturday:</a:t>
            </a:r>
          </a:p>
          <a:p>
            <a:pPr lvl="1"/>
            <a:r>
              <a:rPr lang="en-US" sz="2400" dirty="0" smtClean="0"/>
              <a:t>Isa 58:9b-14 – </a:t>
            </a:r>
            <a:r>
              <a:rPr lang="en-US" sz="1800" dirty="0" smtClean="0"/>
              <a:t>Remove oppression; care for the needy</a:t>
            </a:r>
            <a:endParaRPr lang="en-US" sz="2400" dirty="0" smtClean="0"/>
          </a:p>
          <a:p>
            <a:pPr lvl="1"/>
            <a:r>
              <a:rPr lang="en-US" sz="2400" dirty="0" smtClean="0"/>
              <a:t>Ps </a:t>
            </a:r>
            <a:r>
              <a:rPr lang="en-US" sz="2400" dirty="0"/>
              <a:t>86:1-2, 3-4, </a:t>
            </a:r>
            <a:r>
              <a:rPr lang="en-US" sz="2400" dirty="0" smtClean="0"/>
              <a:t>5-6</a:t>
            </a:r>
          </a:p>
          <a:p>
            <a:pPr lvl="1"/>
            <a:r>
              <a:rPr lang="en-US" sz="2400" dirty="0" smtClean="0"/>
              <a:t>Luke 5:27-32</a:t>
            </a:r>
            <a:r>
              <a:rPr lang="en-US" sz="2400" dirty="0"/>
              <a:t> –</a:t>
            </a:r>
            <a:r>
              <a:rPr lang="en-US" sz="1800" dirty="0"/>
              <a:t> </a:t>
            </a:r>
            <a:r>
              <a:rPr lang="en-US" sz="1800" dirty="0" smtClean="0"/>
              <a:t>Call of Levi; call of sinners, not the righteous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Days </a:t>
            </a:r>
            <a:r>
              <a:rPr lang="en-US" i="1" dirty="0" smtClean="0"/>
              <a:t>after</a:t>
            </a:r>
            <a:r>
              <a:rPr lang="en-US" dirty="0" smtClean="0"/>
              <a:t>  Ash Wednesday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1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 b="1" dirty="0" smtClean="0"/>
              <a:t>3rd Week of Lent</a:t>
            </a:r>
            <a:r>
              <a:rPr lang="en-US" sz="2400" b="1" dirty="0" smtClean="0"/>
              <a:t>  </a:t>
            </a:r>
            <a:r>
              <a:rPr lang="en-US" sz="2400" dirty="0" smtClean="0"/>
              <a:t>(opt. any day)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1st Reading:  Exodus 17:1-7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Responsorial:  Ps 95:1-2, 6-7ab, 7c-9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Before Gospel:  See John 4:42, 15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Gospel:  </a:t>
            </a:r>
            <a:r>
              <a:rPr lang="en-US" sz="2500" b="1" dirty="0" smtClean="0">
                <a:solidFill>
                  <a:schemeClr val="bg2"/>
                </a:solidFill>
              </a:rPr>
              <a:t>John 4:5-42 – Samaritan Woman</a:t>
            </a:r>
            <a:endParaRPr lang="en-US" b="1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3100" b="1" dirty="0" smtClean="0"/>
              <a:t>4th Week of Lent</a:t>
            </a:r>
            <a:r>
              <a:rPr lang="en-US" sz="2400" b="1" dirty="0"/>
              <a:t> 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/>
              <a:t>opt. any day)</a:t>
            </a:r>
            <a:endParaRPr lang="en-US" sz="3100" dirty="0" smtClean="0"/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1st Reading:  Micah 7:7-9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Responsorial:  Ps 26:1, 7-8a, 8b-9abc, 13-14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Before Gospel:  John 8:12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Gospel:  </a:t>
            </a:r>
            <a:r>
              <a:rPr lang="en-US" sz="2500" b="1" dirty="0" smtClean="0">
                <a:solidFill>
                  <a:schemeClr val="bg2"/>
                </a:solidFill>
              </a:rPr>
              <a:t>John 9:1-41 – Man Born Blind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3100" b="1" dirty="0" smtClean="0"/>
              <a:t>5th Week of Lent</a:t>
            </a:r>
            <a:r>
              <a:rPr lang="en-US" sz="2400" b="1" dirty="0"/>
              <a:t> 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/>
              <a:t>opt. any day)</a:t>
            </a:r>
            <a:endParaRPr lang="en-US" sz="3100" dirty="0" smtClean="0"/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1st Reading:  2 Kings 4:18b-21, 32-37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Responsorial:  Ps 17:1, 6-7, 8b+15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Before Gospel:  John 11:25a+26</a:t>
            </a:r>
          </a:p>
          <a:p>
            <a:pPr lvl="1">
              <a:lnSpc>
                <a:spcPct val="120000"/>
              </a:lnSpc>
            </a:pPr>
            <a:r>
              <a:rPr lang="en-US" sz="2500" dirty="0" smtClean="0"/>
              <a:t>Gospel:  </a:t>
            </a:r>
            <a:r>
              <a:rPr lang="en-US" sz="2500" b="1" dirty="0" smtClean="0">
                <a:solidFill>
                  <a:schemeClr val="bg2"/>
                </a:solidFill>
              </a:rPr>
              <a:t>John 11:1-45 – Martha, Mary, Lazarus</a:t>
            </a:r>
            <a:endParaRPr lang="en-US" sz="2500" b="1" dirty="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Optional Masses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1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715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b="1" dirty="0" smtClean="0">
                <a:solidFill>
                  <a:schemeClr val="bg2"/>
                </a:solidFill>
              </a:rPr>
              <a:t>Fourth Week: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Monday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4:43-54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Tuesday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5:1-3a, 5-16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Wednesday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5:17-30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Thursday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5:31-47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Friday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7:1-2, 10, 25-30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Saturday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7:40-53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chemeClr val="bg2"/>
                </a:solidFill>
              </a:rPr>
              <a:t>Fifth Week: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Monday	</a:t>
            </a:r>
            <a:r>
              <a:rPr lang="en-US" sz="2400" b="1" dirty="0" smtClean="0"/>
              <a:t>John</a:t>
            </a:r>
            <a:r>
              <a:rPr lang="en-US" sz="2400" dirty="0" smtClean="0"/>
              <a:t> 8:1-11</a:t>
            </a:r>
            <a:r>
              <a:rPr lang="en-US" sz="1800" dirty="0" smtClean="0"/>
              <a:t>  </a:t>
            </a:r>
            <a:r>
              <a:rPr lang="en-US" sz="2000" dirty="0" smtClean="0"/>
              <a:t>(Year C: </a:t>
            </a:r>
            <a:r>
              <a:rPr lang="en-US" sz="2000" dirty="0"/>
              <a:t>John </a:t>
            </a:r>
            <a:r>
              <a:rPr lang="en-US" sz="2000" dirty="0" smtClean="0"/>
              <a:t>8:12-20)</a:t>
            </a:r>
            <a:endParaRPr lang="en-US" sz="2400" dirty="0"/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Tuesday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8:21-30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Wednesday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8:31-42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Thursday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8:51-59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Friday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10:31-42</a:t>
            </a:r>
          </a:p>
          <a:p>
            <a:pPr>
              <a:spcBef>
                <a:spcPts val="0"/>
              </a:spcBef>
              <a:tabLst>
                <a:tab pos="2055813" algn="l"/>
              </a:tabLst>
            </a:pPr>
            <a:r>
              <a:rPr lang="en-US" sz="2400" dirty="0" smtClean="0"/>
              <a:t>Saturday	</a:t>
            </a:r>
            <a:r>
              <a:rPr lang="en-US" sz="2400" b="1" dirty="0" smtClean="0"/>
              <a:t>John</a:t>
            </a:r>
            <a:r>
              <a:rPr lang="en-US" sz="2400" dirty="0" smtClean="0"/>
              <a:t> 11:45-56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Half of Lent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2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334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March 19 </a:t>
            </a:r>
            <a:r>
              <a:rPr lang="en-US" dirty="0" smtClean="0"/>
              <a:t>– </a:t>
            </a:r>
            <a:r>
              <a:rPr lang="en-US" dirty="0"/>
              <a:t>St. Joseph, Husband of </a:t>
            </a:r>
            <a:r>
              <a:rPr lang="en-US" dirty="0" smtClean="0"/>
              <a:t>Mary</a:t>
            </a:r>
          </a:p>
          <a:p>
            <a:pPr lvl="1"/>
            <a:r>
              <a:rPr lang="en-US" dirty="0" smtClean="0"/>
              <a:t>2021:  4</a:t>
            </a:r>
            <a:r>
              <a:rPr lang="en-US" baseline="30000" dirty="0" smtClean="0"/>
              <a:t>th</a:t>
            </a:r>
            <a:r>
              <a:rPr lang="en-US" dirty="0" smtClean="0"/>
              <a:t> Week </a:t>
            </a:r>
            <a:r>
              <a:rPr lang="en-US" dirty="0"/>
              <a:t>of </a:t>
            </a:r>
            <a:r>
              <a:rPr lang="en-US" dirty="0" smtClean="0"/>
              <a:t>Lent, Friday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bg2"/>
                </a:solidFill>
              </a:rPr>
              <a:t>March 25 </a:t>
            </a:r>
            <a:r>
              <a:rPr lang="en-US" dirty="0" smtClean="0"/>
              <a:t>– Annunciation of the Lord</a:t>
            </a:r>
          </a:p>
          <a:p>
            <a:pPr lvl="1"/>
            <a:r>
              <a:rPr lang="en-US" dirty="0" smtClean="0"/>
              <a:t>2021:  5</a:t>
            </a:r>
            <a:r>
              <a:rPr lang="en-US" baseline="30000" dirty="0" smtClean="0"/>
              <a:t>th</a:t>
            </a:r>
            <a:r>
              <a:rPr lang="en-US" dirty="0" smtClean="0"/>
              <a:t> Week of Lent, Thursday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Interruptions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4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/>
              <a:t>Holy Week – Monday</a:t>
            </a:r>
            <a:endParaRPr lang="en-US" sz="2200" dirty="0"/>
          </a:p>
          <a:p>
            <a:pPr lvl="1"/>
            <a:r>
              <a:rPr lang="en-US" sz="1800" dirty="0" smtClean="0"/>
              <a:t>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Reading:  </a:t>
            </a:r>
            <a:r>
              <a:rPr lang="en-US" sz="1800" dirty="0" smtClean="0">
                <a:solidFill>
                  <a:schemeClr val="bg2"/>
                </a:solidFill>
              </a:rPr>
              <a:t>Isaiah </a:t>
            </a:r>
            <a:r>
              <a:rPr lang="en-US" sz="1800" dirty="0">
                <a:solidFill>
                  <a:schemeClr val="bg2"/>
                </a:solidFill>
              </a:rPr>
              <a:t>42:1-7</a:t>
            </a:r>
          </a:p>
          <a:p>
            <a:pPr lvl="1"/>
            <a:r>
              <a:rPr lang="en-US" sz="1800" dirty="0" smtClean="0"/>
              <a:t>Responsorial:  Psalm </a:t>
            </a:r>
            <a:r>
              <a:rPr lang="en-US" sz="1800" dirty="0"/>
              <a:t>27:1, 2, 3, 13-14</a:t>
            </a:r>
          </a:p>
          <a:p>
            <a:pPr lvl="1"/>
            <a:r>
              <a:rPr lang="en-US" sz="1800" dirty="0" smtClean="0"/>
              <a:t>Gospel:  John 12:1-11 – Mary of Bethany anoints Jesus’ feet</a:t>
            </a:r>
            <a:endParaRPr lang="en-US" sz="1800" dirty="0"/>
          </a:p>
          <a:p>
            <a:pPr marL="0" indent="0">
              <a:spcBef>
                <a:spcPts val="1000"/>
              </a:spcBef>
              <a:buNone/>
            </a:pPr>
            <a:r>
              <a:rPr lang="en-US" sz="2200" dirty="0"/>
              <a:t>Holy Week – </a:t>
            </a:r>
            <a:r>
              <a:rPr lang="en-US" sz="2200" dirty="0"/>
              <a:t>Tuesday</a:t>
            </a:r>
            <a:endParaRPr lang="en-US" sz="2200" dirty="0"/>
          </a:p>
          <a:p>
            <a:pPr lvl="1"/>
            <a:r>
              <a:rPr lang="en-US" sz="1800" dirty="0"/>
              <a:t>1</a:t>
            </a:r>
            <a:r>
              <a:rPr lang="en-US" sz="1800" baseline="30000" dirty="0"/>
              <a:t>st</a:t>
            </a:r>
            <a:r>
              <a:rPr lang="en-US" sz="1800" dirty="0"/>
              <a:t> Reading</a:t>
            </a:r>
            <a:r>
              <a:rPr lang="en-US" sz="1800" dirty="0" smtClean="0"/>
              <a:t>:  </a:t>
            </a:r>
            <a:r>
              <a:rPr lang="en-US" sz="1800" dirty="0" smtClean="0">
                <a:solidFill>
                  <a:schemeClr val="bg2"/>
                </a:solidFill>
              </a:rPr>
              <a:t>Isaiah </a:t>
            </a:r>
            <a:r>
              <a:rPr lang="en-US" sz="1800" dirty="0">
                <a:solidFill>
                  <a:schemeClr val="bg2"/>
                </a:solidFill>
              </a:rPr>
              <a:t>49:1-6</a:t>
            </a:r>
          </a:p>
          <a:p>
            <a:pPr lvl="1"/>
            <a:r>
              <a:rPr lang="en-US" sz="1800" dirty="0"/>
              <a:t>Responsorial: </a:t>
            </a:r>
            <a:r>
              <a:rPr lang="en-US" sz="1800" dirty="0" smtClean="0"/>
              <a:t> Psalm 71:1-2</a:t>
            </a:r>
            <a:r>
              <a:rPr lang="en-US" sz="1800" dirty="0"/>
              <a:t>, 3-4a, 5-6ab, 15+17</a:t>
            </a:r>
          </a:p>
          <a:p>
            <a:pPr lvl="1"/>
            <a:r>
              <a:rPr lang="en-US" sz="1800" dirty="0"/>
              <a:t>Gospel</a:t>
            </a:r>
            <a:r>
              <a:rPr lang="en-US" sz="1800" dirty="0" smtClean="0"/>
              <a:t>:  John </a:t>
            </a:r>
            <a:r>
              <a:rPr lang="en-US" sz="1800" dirty="0"/>
              <a:t>13:21-33, </a:t>
            </a:r>
            <a:r>
              <a:rPr lang="en-US" sz="1800" dirty="0" smtClean="0"/>
              <a:t>36-38 – </a:t>
            </a:r>
            <a:r>
              <a:rPr lang="en-US" sz="1600" dirty="0" smtClean="0"/>
              <a:t>Jesus foretells Judas’ Betrayal &amp; Peter’s Denial</a:t>
            </a:r>
            <a:endParaRPr lang="en-US" sz="1800" dirty="0"/>
          </a:p>
          <a:p>
            <a:pPr marL="0" indent="0">
              <a:spcBef>
                <a:spcPts val="1000"/>
              </a:spcBef>
              <a:buNone/>
            </a:pPr>
            <a:r>
              <a:rPr lang="en-US" sz="2200" dirty="0"/>
              <a:t>Holy Week – </a:t>
            </a:r>
            <a:r>
              <a:rPr lang="en-US" sz="2200" dirty="0"/>
              <a:t>Wednesday</a:t>
            </a:r>
            <a:endParaRPr lang="en-US" sz="2200" dirty="0"/>
          </a:p>
          <a:p>
            <a:pPr lvl="1"/>
            <a:r>
              <a:rPr lang="en-US" sz="1800" dirty="0"/>
              <a:t>1</a:t>
            </a:r>
            <a:r>
              <a:rPr lang="en-US" sz="1800" baseline="30000" dirty="0"/>
              <a:t>st</a:t>
            </a:r>
            <a:r>
              <a:rPr lang="en-US" sz="1800" dirty="0"/>
              <a:t> Reading: 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bg2"/>
                </a:solidFill>
              </a:rPr>
              <a:t>Isaiah </a:t>
            </a:r>
            <a:r>
              <a:rPr lang="en-US" sz="1800" dirty="0">
                <a:solidFill>
                  <a:schemeClr val="bg2"/>
                </a:solidFill>
              </a:rPr>
              <a:t>50:4-9a</a:t>
            </a:r>
          </a:p>
          <a:p>
            <a:pPr lvl="1"/>
            <a:r>
              <a:rPr lang="en-US" sz="1800" dirty="0"/>
              <a:t>Responsorial: </a:t>
            </a:r>
            <a:r>
              <a:rPr lang="en-US" sz="1800" dirty="0" smtClean="0"/>
              <a:t> Psalm 69:8-10</a:t>
            </a:r>
            <a:r>
              <a:rPr lang="en-US" sz="1800" dirty="0"/>
              <a:t>, 21-22, 31+33-34</a:t>
            </a:r>
          </a:p>
          <a:p>
            <a:pPr lvl="1"/>
            <a:r>
              <a:rPr lang="en-US" sz="1800" dirty="0"/>
              <a:t>Gospel: </a:t>
            </a:r>
            <a:r>
              <a:rPr lang="en-US" sz="1800" dirty="0" smtClean="0"/>
              <a:t> Matthew 26:14-25 – </a:t>
            </a:r>
            <a:r>
              <a:rPr lang="en-US" sz="1600" dirty="0" smtClean="0"/>
              <a:t>Judas arranges to betray Jesus; dialogue at Last Supper</a:t>
            </a:r>
            <a:endParaRPr lang="en-US" sz="1800" dirty="0"/>
          </a:p>
          <a:p>
            <a:pPr marL="0" indent="0">
              <a:spcBef>
                <a:spcPts val="1000"/>
              </a:spcBef>
              <a:buNone/>
            </a:pPr>
            <a:r>
              <a:rPr lang="en-US" sz="2200" dirty="0"/>
              <a:t>Holy Week – </a:t>
            </a:r>
            <a:r>
              <a:rPr lang="en-US" sz="2200" b="1" dirty="0"/>
              <a:t>Chrism Mass</a:t>
            </a:r>
            <a:endParaRPr lang="en-US" sz="2200" dirty="0"/>
          </a:p>
          <a:p>
            <a:pPr lvl="1"/>
            <a:r>
              <a:rPr lang="en-US" sz="1800" dirty="0"/>
              <a:t>1</a:t>
            </a:r>
            <a:r>
              <a:rPr lang="en-US" sz="1800" baseline="30000" dirty="0"/>
              <a:t>st</a:t>
            </a:r>
            <a:r>
              <a:rPr lang="en-US" sz="1800" dirty="0"/>
              <a:t> Reading: 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bg2"/>
                </a:solidFill>
              </a:rPr>
              <a:t>Isaiah </a:t>
            </a:r>
            <a:r>
              <a:rPr lang="en-US" sz="1800" dirty="0">
                <a:solidFill>
                  <a:schemeClr val="bg2"/>
                </a:solidFill>
              </a:rPr>
              <a:t>61:1-3a, 6a, 8b-9 </a:t>
            </a:r>
            <a:endParaRPr lang="en-US" sz="1800" dirty="0" smtClean="0">
              <a:solidFill>
                <a:schemeClr val="bg2"/>
              </a:solidFill>
            </a:endParaRPr>
          </a:p>
          <a:p>
            <a:pPr lvl="1"/>
            <a:r>
              <a:rPr lang="en-US" sz="1800" dirty="0"/>
              <a:t>Responsorial: </a:t>
            </a:r>
            <a:r>
              <a:rPr lang="en-US" sz="1800" dirty="0" smtClean="0"/>
              <a:t> Psalm </a:t>
            </a:r>
            <a:r>
              <a:rPr lang="en-US" sz="1800" dirty="0"/>
              <a:t>89:21-22, 25+27</a:t>
            </a:r>
          </a:p>
          <a:p>
            <a:pPr lvl="1"/>
            <a:r>
              <a:rPr lang="en-US" sz="1800" dirty="0" smtClean="0"/>
              <a:t>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Reading:  </a:t>
            </a:r>
            <a:r>
              <a:rPr lang="en-US" sz="1800" dirty="0"/>
              <a:t>Rev 1:5-8</a:t>
            </a:r>
          </a:p>
          <a:p>
            <a:pPr lvl="1"/>
            <a:r>
              <a:rPr lang="en-US" sz="1800" dirty="0"/>
              <a:t>Gospel: </a:t>
            </a:r>
            <a:r>
              <a:rPr lang="en-US" sz="1800" dirty="0" smtClean="0"/>
              <a:t> Luke 4:16-21 –</a:t>
            </a:r>
            <a:r>
              <a:rPr lang="en-US" sz="1600" dirty="0" smtClean="0"/>
              <a:t> “The Spirit of the Lord is upon me… he has anointed me”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Holy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2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798"/>
            <a:ext cx="8458200" cy="52578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Monday of Holy Week</a:t>
            </a:r>
            <a:endParaRPr lang="en-US" sz="2400" dirty="0"/>
          </a:p>
          <a:p>
            <a:pPr lvl="1"/>
            <a:r>
              <a:rPr lang="en-US" sz="2400" dirty="0" smtClean="0">
                <a:solidFill>
                  <a:schemeClr val="bg2"/>
                </a:solidFill>
              </a:rPr>
              <a:t>Isaiah </a:t>
            </a:r>
            <a:r>
              <a:rPr lang="en-US" sz="2400" dirty="0">
                <a:solidFill>
                  <a:schemeClr val="bg2"/>
                </a:solidFill>
              </a:rPr>
              <a:t>42:1-7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 smtClean="0"/>
              <a:t>Tuesday of Holy Week</a:t>
            </a:r>
            <a:endParaRPr lang="en-US" sz="2400" dirty="0"/>
          </a:p>
          <a:p>
            <a:pPr lvl="1"/>
            <a:r>
              <a:rPr lang="en-US" sz="2400" dirty="0" smtClean="0">
                <a:solidFill>
                  <a:schemeClr val="bg2"/>
                </a:solidFill>
              </a:rPr>
              <a:t>Isaiah </a:t>
            </a:r>
            <a:r>
              <a:rPr lang="en-US" sz="2400" dirty="0">
                <a:solidFill>
                  <a:schemeClr val="bg2"/>
                </a:solidFill>
              </a:rPr>
              <a:t>49:1-6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 smtClean="0"/>
              <a:t>Wednesday of Holy Week</a:t>
            </a:r>
          </a:p>
          <a:p>
            <a:pPr lvl="1"/>
            <a:r>
              <a:rPr lang="en-US" sz="2400" dirty="0" smtClean="0">
                <a:solidFill>
                  <a:schemeClr val="bg2"/>
                </a:solidFill>
              </a:rPr>
              <a:t>Isaiah </a:t>
            </a:r>
            <a:r>
              <a:rPr lang="en-US" sz="2400" dirty="0">
                <a:solidFill>
                  <a:schemeClr val="bg2"/>
                </a:solidFill>
              </a:rPr>
              <a:t>50:4-9a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 smtClean="0"/>
              <a:t>Good Friday</a:t>
            </a:r>
          </a:p>
          <a:p>
            <a:pPr lvl="1"/>
            <a:r>
              <a:rPr lang="en-US" sz="2400" dirty="0" smtClean="0">
                <a:solidFill>
                  <a:schemeClr val="bg2"/>
                </a:solidFill>
              </a:rPr>
              <a:t>Isaiah </a:t>
            </a:r>
            <a:r>
              <a:rPr lang="en-US" sz="2400" dirty="0">
                <a:solidFill>
                  <a:schemeClr val="bg2"/>
                </a:solidFill>
              </a:rPr>
              <a:t>52:13—53:12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Servant Songs of Isaiah</a:t>
            </a:r>
            <a:endParaRPr lang="en-US" dirty="0"/>
          </a:p>
        </p:txBody>
      </p:sp>
      <p:pic>
        <p:nvPicPr>
          <p:cNvPr id="28674" name="Picture 2" descr="Image result for suffering servant isai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799"/>
            <a:ext cx="3629025" cy="374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74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dirty="0" smtClean="0">
                <a:latin typeface="Arial Narrow" pitchFamily="34" charset="0"/>
              </a:rPr>
              <a:t>Here is my servant whom I uphold,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     my chosen one with whom I am pleased,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Upon whom I have put my Spirit;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     he shall bring forth justice to the nations,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Not crying out, not shouting,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     not making his voice heard in the street.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A bruised reed he shall not break,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     and a smoldering wick he shall not quench,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Until he establishes justice on the earth;</a:t>
            </a:r>
            <a:br>
              <a:rPr lang="en-US" altLang="en-US" dirty="0" smtClean="0">
                <a:latin typeface="Arial Narrow" pitchFamily="34" charset="0"/>
              </a:rPr>
            </a:br>
            <a:r>
              <a:rPr lang="en-US" altLang="en-US" dirty="0" smtClean="0">
                <a:latin typeface="Arial Narrow" pitchFamily="34" charset="0"/>
              </a:rPr>
              <a:t>     the coastlands will wait for his teaching.</a:t>
            </a:r>
          </a:p>
        </p:txBody>
      </p:sp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Monday of Holy Week: Isa 42:1-7</a:t>
            </a:r>
          </a:p>
        </p:txBody>
      </p:sp>
    </p:spTree>
    <p:extLst>
      <p:ext uri="{BB962C8B-B14F-4D97-AF65-F5344CB8AC3E}">
        <p14:creationId xmlns:p14="http://schemas.microsoft.com/office/powerpoint/2010/main" val="60881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mtClean="0">
                <a:latin typeface="Arial Narrow" pitchFamily="34" charset="0"/>
              </a:rPr>
              <a:t>Thus says God, the LORD, 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who created the heavens and stretched them out,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who spreads out the earth with its crops,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Who gives breath to its people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and spirit to those who walk on it: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I, the LORD, have called you for the victory of justice,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I have grasped you by the hand;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 formed you, and set you as a covenant of the people,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a light for the nations,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To open the eyes of the blind,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to bring out prisoners from confinement,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and from the dungeon, those who live in darkness.</a:t>
            </a:r>
          </a:p>
        </p:txBody>
      </p:sp>
      <p:sp>
        <p:nvSpPr>
          <p:cNvPr id="5123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Mon.</a:t>
            </a:r>
            <a:r>
              <a:rPr lang="en-US" altLang="en-US" sz="3600" smtClean="0"/>
              <a:t> of </a:t>
            </a:r>
            <a:r>
              <a:rPr lang="en-US" altLang="en-US" b="1" smtClean="0"/>
              <a:t>Holy Week: Isa 42:1-7 </a:t>
            </a:r>
            <a:r>
              <a:rPr lang="en-US" altLang="en-US" sz="3600" smtClean="0"/>
              <a:t>(cont.)</a:t>
            </a:r>
            <a:endParaRPr lang="en-US" altLang="en-US" sz="4000" smtClean="0"/>
          </a:p>
        </p:txBody>
      </p:sp>
    </p:spTree>
    <p:extLst>
      <p:ext uri="{BB962C8B-B14F-4D97-AF65-F5344CB8AC3E}">
        <p14:creationId xmlns:p14="http://schemas.microsoft.com/office/powerpoint/2010/main" val="20115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2600" smtClean="0">
                <a:latin typeface="Arial Narrow" pitchFamily="34" charset="0"/>
              </a:rPr>
              <a:t>Hear me, O islands,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listen, O distant peoples.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The Lord called me from birth,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from my mother’s womb he gave me my name.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He made of me a sharp-edged sword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and concealed me in the shadow of his arm.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He made me a polished arrow,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in his quiver he hid me.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You are my servant, he said to me,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Israel, through whom I show my glory.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2600" smtClean="0">
                <a:latin typeface="Arial Narrow" pitchFamily="34" charset="0"/>
              </a:rPr>
              <a:t>Though I thought I had toiled in vain,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and for nothing, uselessly, spent my strength,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Yet my reward is with the Lord,</a:t>
            </a:r>
            <a:br>
              <a:rPr lang="en-US" altLang="en-US" sz="2600" smtClean="0">
                <a:latin typeface="Arial Narrow" pitchFamily="34" charset="0"/>
              </a:rPr>
            </a:br>
            <a:r>
              <a:rPr lang="en-US" altLang="en-US" sz="2600" smtClean="0">
                <a:latin typeface="Arial Narrow" pitchFamily="34" charset="0"/>
              </a:rPr>
              <a:t>     my recompense is with my God.</a:t>
            </a:r>
          </a:p>
        </p:txBody>
      </p:sp>
      <p:sp>
        <p:nvSpPr>
          <p:cNvPr id="614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Tuesday of Holy Week: Isa 49:1-6</a:t>
            </a:r>
          </a:p>
        </p:txBody>
      </p:sp>
    </p:spTree>
    <p:extLst>
      <p:ext uri="{BB962C8B-B14F-4D97-AF65-F5344CB8AC3E}">
        <p14:creationId xmlns:p14="http://schemas.microsoft.com/office/powerpoint/2010/main" val="312446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mtClean="0">
                <a:latin typeface="Arial Narrow" pitchFamily="34" charset="0"/>
              </a:rPr>
              <a:t>For now the Lord has spoken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who formed me as his servant from the womb,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That Jacob may be brought back to him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and Israel gathered to him;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mtClean="0">
                <a:latin typeface="Arial Narrow" pitchFamily="34" charset="0"/>
              </a:rPr>
              <a:t>And I am made glorious in the sight of the Lord,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and my God is now my strength!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It is too little, he says, for you to be my servant,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to raise up the tribes of Jacob,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and restore the survivors of Israel;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 will make you a light to the nations,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that my salvation may reach to the ends of the earth.</a:t>
            </a:r>
          </a:p>
        </p:txBody>
      </p:sp>
      <p:sp>
        <p:nvSpPr>
          <p:cNvPr id="7171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Tues.</a:t>
            </a:r>
            <a:r>
              <a:rPr lang="en-US" altLang="en-US" sz="3600" smtClean="0"/>
              <a:t> of </a:t>
            </a:r>
            <a:r>
              <a:rPr lang="en-US" altLang="en-US" b="1" smtClean="0"/>
              <a:t>Holy Week: Isa 49:1-6</a:t>
            </a:r>
            <a:r>
              <a:rPr lang="en-US" altLang="en-US" sz="3600" smtClean="0"/>
              <a:t> (cont.)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018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mtClean="0">
                <a:latin typeface="Arial Narrow" pitchFamily="34" charset="0"/>
              </a:rPr>
              <a:t>The Lord GOD has given me a well-trained tongue,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That I might know how to speak to the weary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 word that will rouse them.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Morning after morning he opens my ear that I may hear;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And I have not rebelled,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have not turned back.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 gave my back to those who beat me,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my cheeks to those who plucked my beard;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My face I did not shield from buffets and spitting.</a:t>
            </a:r>
          </a:p>
        </p:txBody>
      </p:sp>
      <p:sp>
        <p:nvSpPr>
          <p:cNvPr id="819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Wed. of Holy Week: Isa 50:4-9a</a:t>
            </a:r>
          </a:p>
        </p:txBody>
      </p:sp>
    </p:spTree>
    <p:extLst>
      <p:ext uri="{BB962C8B-B14F-4D97-AF65-F5344CB8AC3E}">
        <p14:creationId xmlns:p14="http://schemas.microsoft.com/office/powerpoint/2010/main" val="20026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mtClean="0">
                <a:latin typeface="Arial Narrow" pitchFamily="34" charset="0"/>
              </a:rPr>
              <a:t>The Lord GOD is my help, 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therefore I am not disgraced;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 have set my face like flint,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knowing that I shall not be put to shame.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mtClean="0">
                <a:latin typeface="Arial Narrow" pitchFamily="34" charset="0"/>
              </a:rPr>
              <a:t>He is near who upholds my right;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if anyone wishes to oppose me, 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let us appear together.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Who disputes my right?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Let him confront me.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See, the Lord GOD is my help;</a:t>
            </a:r>
            <a:br>
              <a:rPr lang="en-US" altLang="en-US" smtClean="0">
                <a:latin typeface="Arial Narrow" pitchFamily="34" charset="0"/>
              </a:rPr>
            </a:br>
            <a:r>
              <a:rPr lang="en-US" altLang="en-US" smtClean="0">
                <a:latin typeface="Arial Narrow" pitchFamily="34" charset="0"/>
              </a:rPr>
              <a:t>     who will prove me wrong?</a:t>
            </a:r>
          </a:p>
        </p:txBody>
      </p:sp>
      <p:sp>
        <p:nvSpPr>
          <p:cNvPr id="9219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Wed.</a:t>
            </a:r>
            <a:r>
              <a:rPr lang="en-US" altLang="en-US" sz="3600" smtClean="0"/>
              <a:t> of </a:t>
            </a:r>
            <a:r>
              <a:rPr lang="en-US" altLang="en-US" b="1" smtClean="0"/>
              <a:t>Holy Week: Isa 50:4-9a </a:t>
            </a:r>
            <a:r>
              <a:rPr lang="en-US" altLang="en-US" sz="3200" smtClean="0"/>
              <a:t>(cont.)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751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See, my servant shall prosper,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he shall be raised high and greatly exalted.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Even as many were amazed at him – 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so marred was his look beyond human semblance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his appearance beyond that of the sons of man –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so shall he startle many nations,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because of him kings shall stand speechless;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for those who have not been told shall see,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those who have not heard shall ponder it.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Who would believe what we have heard?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To whom has the arm of the LORD been revealed?</a:t>
            </a:r>
          </a:p>
        </p:txBody>
      </p:sp>
      <p:sp>
        <p:nvSpPr>
          <p:cNvPr id="1024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Good Friday: Isa 52:13—53:12</a:t>
            </a:r>
            <a:endParaRPr lang="en-US" altLang="en-US" sz="4800" smtClean="0"/>
          </a:p>
        </p:txBody>
      </p:sp>
    </p:spTree>
    <p:extLst>
      <p:ext uri="{BB962C8B-B14F-4D97-AF65-F5344CB8AC3E}">
        <p14:creationId xmlns:p14="http://schemas.microsoft.com/office/powerpoint/2010/main" val="1140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He grew up like a sapling before him,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like a shoot from the parched earth;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there was in him no stately bearing to make us look at him,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nor appearance that would attract us to him.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He was spurned and avoided by people,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 man of suffering, accustomed to infirmity,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one of those from whom people hide their faces,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spurned, and we held him in no esteem.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Yet it was our infirmities that he bore,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our sufferings that he endured,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while we thought of him as stricken,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as one smitten by God and afflicted.</a:t>
            </a:r>
          </a:p>
        </p:txBody>
      </p:sp>
      <p:sp>
        <p:nvSpPr>
          <p:cNvPr id="11267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Good Friday: Isa 52:13—53:12</a:t>
            </a:r>
            <a:r>
              <a:rPr lang="en-US" altLang="en-US" sz="4000" b="1" smtClean="0"/>
              <a:t> </a:t>
            </a:r>
            <a:r>
              <a:rPr lang="en-US" altLang="en-US" sz="3600" smtClean="0"/>
              <a:t>(cont.)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39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But he was pierced for our offenses,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crushed for our sins;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upon him was the chastisement that makes us whole,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by his stripes we were healed.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We had all gone astray like sheep,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each following his own way;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but the LORD laid upon him the guilt of us all.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Though he was harshly treated, he submitted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and opened not his mouth;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like a lamb led to the slaughter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or a sheep before the shearers,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he was silent and opened not his mouth.</a:t>
            </a:r>
          </a:p>
        </p:txBody>
      </p:sp>
      <p:sp>
        <p:nvSpPr>
          <p:cNvPr id="12291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Good Friday: Isa 52:13—53:12 </a:t>
            </a:r>
            <a:r>
              <a:rPr lang="en-US" altLang="en-US" sz="3600" smtClean="0"/>
              <a:t>(cont.)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6009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Oppressed and condemned, he was taken away,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who would have thought any more of his destiny?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When he was cut off from the land of the living,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smitten for the sin of his people,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a grave was assigned him among the wicked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a burial place with evildoers,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though he had done no wrong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nor spoken any falsehood.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But the LORD was pleased to crush him in infirmity.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If he gives his life as an offering for sin,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he shall see his descendants in a long life, and 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the will of the LORD shall be accomplished through him.</a:t>
            </a:r>
          </a:p>
        </p:txBody>
      </p:sp>
      <p:sp>
        <p:nvSpPr>
          <p:cNvPr id="13315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Good Friday: Isa 52:13—53:12 </a:t>
            </a:r>
            <a:r>
              <a:rPr lang="en-US" altLang="en-US" sz="3600" smtClean="0"/>
              <a:t>(cont.)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1070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latin typeface="Arial Narrow" pitchFamily="34" charset="0"/>
              </a:rPr>
              <a:t>Because of his affliction 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he shall see the light in fullness of days;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through his suffering, my servant shall justify many,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their guilt he shall bear.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Therefore I will give him his portion among the great,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he shall divide the spoils with the mighty,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because he surrendered himself to death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was counted among the wicked;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and he shall take away the sins of many,</a:t>
            </a:r>
            <a:br>
              <a:rPr lang="en-US" altLang="en-US" sz="2400" smtClean="0">
                <a:latin typeface="Arial Narrow" pitchFamily="34" charset="0"/>
              </a:rPr>
            </a:br>
            <a:r>
              <a:rPr lang="en-US" altLang="en-US" sz="2400" smtClean="0">
                <a:latin typeface="Arial Narrow" pitchFamily="34" charset="0"/>
              </a:rPr>
              <a:t>     and win pardon for their offenses.</a:t>
            </a:r>
          </a:p>
        </p:txBody>
      </p:sp>
      <p:sp>
        <p:nvSpPr>
          <p:cNvPr id="14339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b="1" smtClean="0"/>
              <a:t>Good Friday: Isa 52:13—53:12 </a:t>
            </a:r>
            <a:r>
              <a:rPr lang="en-US" altLang="en-US" sz="3600" smtClean="0"/>
              <a:t>(cont.)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10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686800" cy="5791200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None/>
            </a:pPr>
            <a:r>
              <a:rPr lang="en-US" altLang="en-US" sz="1600" i="1" baseline="30000" dirty="0" smtClean="0">
                <a:latin typeface="Arial Narrow" pitchFamily="34" charset="0"/>
              </a:rPr>
              <a:t>1 </a:t>
            </a:r>
            <a:r>
              <a:rPr lang="en-US" altLang="en-US" sz="1600" i="1" dirty="0" smtClean="0">
                <a:latin typeface="Arial Narrow" pitchFamily="34" charset="0"/>
              </a:rPr>
              <a:t>For the leader; according to “The deer of the dawn.”  A psalm of David.</a:t>
            </a:r>
          </a:p>
          <a:p>
            <a:pPr marL="285750" indent="-285750">
              <a:spcBef>
                <a:spcPts val="240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</a:t>
            </a:r>
            <a:r>
              <a:rPr lang="en-US" altLang="en-US" sz="1800" dirty="0" smtClean="0">
                <a:latin typeface="Arial Narrow" pitchFamily="34" charset="0"/>
              </a:rPr>
              <a:t> </a:t>
            </a:r>
            <a:r>
              <a:rPr lang="en-US" altLang="en-US" sz="1800" dirty="0" smtClean="0">
                <a:latin typeface="Arial Narrow" pitchFamily="34" charset="0"/>
              </a:rPr>
              <a:t>My God, my God, why have you abandoned me?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Why so far from my call for help, from my cries of anguish?</a:t>
            </a:r>
          </a:p>
          <a:p>
            <a:pPr marL="285750" indent="-285750"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3</a:t>
            </a:r>
            <a:r>
              <a:rPr lang="en-US" altLang="en-US" sz="1800" dirty="0" smtClean="0">
                <a:latin typeface="Arial Narrow" pitchFamily="34" charset="0"/>
              </a:rPr>
              <a:t> My God, I call by day, but you do not answer;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by night, but I have no relief.</a:t>
            </a:r>
          </a:p>
          <a:p>
            <a:pPr marL="285750" indent="-285750"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4</a:t>
            </a:r>
            <a:r>
              <a:rPr lang="en-US" altLang="en-US" sz="1800" dirty="0" smtClean="0">
                <a:latin typeface="Arial Narrow" pitchFamily="34" charset="0"/>
              </a:rPr>
              <a:t> Yet you are enthroned as the Holy One;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you are the glory of Israel.</a:t>
            </a:r>
          </a:p>
          <a:p>
            <a:pPr marL="285750" indent="-285750"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5</a:t>
            </a:r>
            <a:r>
              <a:rPr lang="en-US" altLang="en-US" sz="1800" dirty="0" smtClean="0">
                <a:latin typeface="Arial Narrow" pitchFamily="34" charset="0"/>
              </a:rPr>
              <a:t> In you our fathers trusted;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they trusted and you rescued them.</a:t>
            </a:r>
          </a:p>
          <a:p>
            <a:pPr marL="285750" indent="-285750"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6</a:t>
            </a:r>
            <a:r>
              <a:rPr lang="en-US" altLang="en-US" sz="1800" dirty="0" smtClean="0">
                <a:latin typeface="Arial Narrow" pitchFamily="34" charset="0"/>
              </a:rPr>
              <a:t> To you they cried out and they escaped;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in you they trusted and were not disappointed</a:t>
            </a:r>
            <a:r>
              <a:rPr lang="en-US" altLang="en-US" sz="1800" dirty="0" smtClean="0">
                <a:latin typeface="Arial Narrow" pitchFamily="34" charset="0"/>
              </a:rPr>
              <a:t>.</a:t>
            </a:r>
          </a:p>
          <a:p>
            <a:pPr marL="228600" indent="-228600">
              <a:spcBef>
                <a:spcPct val="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7</a:t>
            </a:r>
            <a:r>
              <a:rPr lang="en-US" altLang="en-US" sz="1800" dirty="0" smtClean="0">
                <a:latin typeface="Arial Narrow" pitchFamily="34" charset="0"/>
              </a:rPr>
              <a:t> But I am a worm, not a man,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scorned by men, despised by the people.</a:t>
            </a:r>
          </a:p>
          <a:p>
            <a:pPr marL="228600" indent="-228600">
              <a:spcBef>
                <a:spcPct val="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8</a:t>
            </a:r>
            <a:r>
              <a:rPr lang="en-US" altLang="en-US" sz="1800" dirty="0" smtClean="0">
                <a:latin typeface="Arial Narrow" pitchFamily="34" charset="0"/>
              </a:rPr>
              <a:t> All who see me mock me;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they curl their lips and jeer; they shake their heads at me:</a:t>
            </a:r>
          </a:p>
          <a:p>
            <a:pPr marL="228600" indent="-228600">
              <a:spcBef>
                <a:spcPct val="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9</a:t>
            </a:r>
            <a:r>
              <a:rPr lang="en-US" altLang="en-US" sz="1800" dirty="0" smtClean="0">
                <a:latin typeface="Arial Narrow" pitchFamily="34" charset="0"/>
              </a:rPr>
              <a:t> “He relied on the LORD—let him deliver him;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if he loves him, let him rescue him.”</a:t>
            </a:r>
          </a:p>
        </p:txBody>
      </p:sp>
      <p:sp>
        <p:nvSpPr>
          <p:cNvPr id="15363" name="Title 2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609599"/>
          </a:xfrm>
        </p:spPr>
        <p:txBody>
          <a:bodyPr/>
          <a:lstStyle/>
          <a:p>
            <a:pPr algn="ctr">
              <a:spcBef>
                <a:spcPts val="600"/>
              </a:spcBef>
            </a:pPr>
            <a:r>
              <a:rPr lang="en-US" altLang="en-US" b="1" dirty="0" smtClean="0"/>
              <a:t>Psalm </a:t>
            </a:r>
            <a:r>
              <a:rPr lang="en-US" altLang="en-US" b="1" dirty="0" smtClean="0"/>
              <a:t>22</a:t>
            </a:r>
            <a:endParaRPr lang="en-US" altLang="en-US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66403972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4294967295"/>
          </p:nvPr>
        </p:nvSpPr>
        <p:spPr>
          <a:xfrm>
            <a:off x="457200" y="685800"/>
            <a:ext cx="8686800" cy="6172200"/>
          </a:xfrm>
        </p:spPr>
        <p:txBody>
          <a:bodyPr/>
          <a:lstStyle/>
          <a:p>
            <a:pPr marL="228600" indent="-228600">
              <a:spcBef>
                <a:spcPts val="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22:10</a:t>
            </a:r>
            <a:r>
              <a:rPr lang="en-US" altLang="en-US" sz="1800" dirty="0" smtClean="0">
                <a:latin typeface="Arial Narrow" pitchFamily="34" charset="0"/>
              </a:rPr>
              <a:t> For you drew me forth from the womb,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made me safe at my mother’s breasts.</a:t>
            </a:r>
          </a:p>
          <a:p>
            <a:pPr marL="228600" indent="-228600">
              <a:spcBef>
                <a:spcPts val="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11</a:t>
            </a:r>
            <a:r>
              <a:rPr lang="en-US" altLang="en-US" sz="1800" dirty="0" smtClean="0">
                <a:latin typeface="Arial Narrow" pitchFamily="34" charset="0"/>
              </a:rPr>
              <a:t> Upon you I was thrust from the womb;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since my mother bore me you are my God.</a:t>
            </a:r>
          </a:p>
          <a:p>
            <a:pPr marL="228600" indent="-228600">
              <a:spcBef>
                <a:spcPts val="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12</a:t>
            </a:r>
            <a:r>
              <a:rPr lang="en-US" altLang="en-US" sz="1800" dirty="0" smtClean="0">
                <a:latin typeface="Arial Narrow" pitchFamily="34" charset="0"/>
              </a:rPr>
              <a:t> Do not stay far from me,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for trouble is near, and there is no one to help.</a:t>
            </a:r>
          </a:p>
          <a:p>
            <a:pPr marL="228600" indent="-228600">
              <a:spcBef>
                <a:spcPts val="0"/>
              </a:spcBef>
              <a:buNone/>
            </a:pPr>
            <a:endParaRPr lang="en-US" altLang="en-US" sz="1800" dirty="0" smtClean="0">
              <a:latin typeface="Arial Narrow" pitchFamily="34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22:13</a:t>
            </a:r>
            <a:r>
              <a:rPr lang="en-US" altLang="en-US" sz="1800" dirty="0" smtClean="0">
                <a:latin typeface="Arial Narrow" pitchFamily="34" charset="0"/>
              </a:rPr>
              <a:t> </a:t>
            </a:r>
            <a:r>
              <a:rPr lang="en-US" altLang="en-US" sz="1800" dirty="0" smtClean="0">
                <a:latin typeface="Arial Narrow" pitchFamily="34" charset="0"/>
              </a:rPr>
              <a:t>Many bulls surround me;  fierce bulls of Bashan encircle me.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14</a:t>
            </a:r>
            <a:r>
              <a:rPr lang="en-US" altLang="en-US" sz="1800" dirty="0" smtClean="0">
                <a:latin typeface="Arial Narrow" pitchFamily="34" charset="0"/>
              </a:rPr>
              <a:t> They open their mouths against me,  lions that rend and roar.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15</a:t>
            </a:r>
            <a:r>
              <a:rPr lang="en-US" altLang="en-US" sz="1800" dirty="0" smtClean="0">
                <a:latin typeface="Arial Narrow" pitchFamily="34" charset="0"/>
              </a:rPr>
              <a:t> Like water my life drains away;  all my bones are disjointed.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     My heart has become like wax, it melts away within me.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16</a:t>
            </a:r>
            <a:r>
              <a:rPr lang="en-US" altLang="en-US" sz="1800" dirty="0" smtClean="0">
                <a:latin typeface="Arial Narrow" pitchFamily="34" charset="0"/>
              </a:rPr>
              <a:t> As dry as a potsherd is my throat; my tongue cleaves to my palate;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     you lay me in the dust of death.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17</a:t>
            </a:r>
            <a:r>
              <a:rPr lang="en-US" altLang="en-US" sz="1800" dirty="0" smtClean="0">
                <a:latin typeface="Arial Narrow" pitchFamily="34" charset="0"/>
              </a:rPr>
              <a:t> Dogs surround me; a pack of evildoers closes in on me.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     They have pierced my hands and my feet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18</a:t>
            </a:r>
            <a:r>
              <a:rPr lang="en-US" altLang="en-US" sz="1800" dirty="0" smtClean="0">
                <a:latin typeface="Arial Narrow" pitchFamily="34" charset="0"/>
              </a:rPr>
              <a:t> I can count all my bones. They stare at me and gloat;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19</a:t>
            </a:r>
            <a:r>
              <a:rPr lang="en-US" altLang="en-US" sz="1800" dirty="0" smtClean="0">
                <a:latin typeface="Arial Narrow" pitchFamily="34" charset="0"/>
              </a:rPr>
              <a:t> they divide my garments among them; for my clothing they cast lots.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20</a:t>
            </a:r>
            <a:r>
              <a:rPr lang="en-US" altLang="en-US" sz="1800" dirty="0" smtClean="0">
                <a:latin typeface="Arial Narrow" pitchFamily="34" charset="0"/>
              </a:rPr>
              <a:t> But you, LORD, do not stay far off; my strength, come quickly to help me.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21</a:t>
            </a:r>
            <a:r>
              <a:rPr lang="en-US" altLang="en-US" sz="1800" dirty="0" smtClean="0">
                <a:latin typeface="Arial Narrow" pitchFamily="34" charset="0"/>
              </a:rPr>
              <a:t> Deliver my soul from the sword, my life from the grip of the dog.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baseline="30000" dirty="0" smtClean="0">
                <a:latin typeface="Arial Narrow" pitchFamily="34" charset="0"/>
              </a:rPr>
              <a:t>22</a:t>
            </a:r>
            <a:r>
              <a:rPr lang="en-US" altLang="en-US" sz="1800" dirty="0" smtClean="0">
                <a:latin typeface="Arial Narrow" pitchFamily="34" charset="0"/>
              </a:rPr>
              <a:t> Save me from the lion’s mouth, my poor life from the horns of wild bulls.</a:t>
            </a:r>
          </a:p>
        </p:txBody>
      </p:sp>
    </p:spTree>
    <p:extLst>
      <p:ext uri="{BB962C8B-B14F-4D97-AF65-F5344CB8AC3E}">
        <p14:creationId xmlns:p14="http://schemas.microsoft.com/office/powerpoint/2010/main" val="405016810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/>
          <p:cNvSpPr>
            <a:spLocks noGrp="1"/>
          </p:cNvSpPr>
          <p:nvPr>
            <p:ph idx="4294967295"/>
          </p:nvPr>
        </p:nvSpPr>
        <p:spPr>
          <a:xfrm>
            <a:off x="457200" y="228600"/>
            <a:ext cx="8686800" cy="6629400"/>
          </a:xfrm>
        </p:spPr>
        <p:txBody>
          <a:bodyPr/>
          <a:lstStyle/>
          <a:p>
            <a:pPr marL="400050" indent="-40005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22:23</a:t>
            </a:r>
            <a:r>
              <a:rPr lang="en-US" altLang="en-US" sz="1800" dirty="0" smtClean="0">
                <a:latin typeface="Arial Narrow" pitchFamily="34" charset="0"/>
              </a:rPr>
              <a:t> </a:t>
            </a:r>
            <a:r>
              <a:rPr lang="en-US" altLang="en-US" sz="1800" dirty="0" smtClean="0">
                <a:latin typeface="Arial Narrow" pitchFamily="34" charset="0"/>
              </a:rPr>
              <a:t>Then I will proclaim your name to my brethren;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in the assembly I will praise you:</a:t>
            </a:r>
          </a:p>
          <a:p>
            <a:pPr marL="400050" indent="-40005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24</a:t>
            </a:r>
            <a:r>
              <a:rPr lang="en-US" altLang="en-US" sz="1800" dirty="0" smtClean="0">
                <a:latin typeface="Arial Narrow" pitchFamily="34" charset="0"/>
              </a:rPr>
              <a:t> “You who fear the LORD, give praise!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All descendants of Jacob, give honor;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show reverence, all descendants of Israel!</a:t>
            </a:r>
          </a:p>
          <a:p>
            <a:pPr marL="400050" indent="-40005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25</a:t>
            </a:r>
            <a:r>
              <a:rPr lang="en-US" altLang="en-US" sz="1800" dirty="0" smtClean="0">
                <a:latin typeface="Arial Narrow" pitchFamily="34" charset="0"/>
              </a:rPr>
              <a:t> For he has not spurned or disdained the misery of this poor wretch,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Did not turn away from me, but heard me when I cried out.</a:t>
            </a:r>
          </a:p>
          <a:p>
            <a:pPr marL="400050" indent="-40005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26</a:t>
            </a:r>
            <a:r>
              <a:rPr lang="en-US" altLang="en-US" sz="1800" dirty="0" smtClean="0">
                <a:latin typeface="Arial Narrow" pitchFamily="34" charset="0"/>
              </a:rPr>
              <a:t> I will offer praise in the great assembly;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my vows I will fulfill before those who fear him.</a:t>
            </a:r>
          </a:p>
          <a:p>
            <a:pPr marL="400050" indent="-40005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27</a:t>
            </a:r>
            <a:r>
              <a:rPr lang="en-US" altLang="en-US" sz="1800" dirty="0" smtClean="0">
                <a:latin typeface="Arial Narrow" pitchFamily="34" charset="0"/>
              </a:rPr>
              <a:t> The poor will eat their fill;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those who seek the LORD will offer praise.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May your hearts enjoy life forever</a:t>
            </a:r>
            <a:r>
              <a:rPr lang="en-US" altLang="en-US" sz="1800" dirty="0" smtClean="0">
                <a:latin typeface="Arial Narrow" pitchFamily="34" charset="0"/>
              </a:rPr>
              <a:t>!”</a:t>
            </a:r>
          </a:p>
          <a:p>
            <a:pPr marL="400050" indent="-400050">
              <a:lnSpc>
                <a:spcPct val="95000"/>
              </a:lnSpc>
              <a:spcBef>
                <a:spcPts val="1800"/>
              </a:spcBef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28</a:t>
            </a:r>
            <a:r>
              <a:rPr lang="en-US" altLang="en-US" sz="1800" dirty="0" smtClean="0">
                <a:latin typeface="Arial Narrow" pitchFamily="34" charset="0"/>
              </a:rPr>
              <a:t> All the ends of the earth will remember and turn to the LORD;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All the families of nations will bow low before him.</a:t>
            </a:r>
          </a:p>
          <a:p>
            <a:pPr marL="400050" indent="-400050">
              <a:lnSpc>
                <a:spcPct val="95000"/>
              </a:lnSpc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29</a:t>
            </a:r>
            <a:r>
              <a:rPr lang="en-US" altLang="en-US" sz="1800" dirty="0" smtClean="0">
                <a:latin typeface="Arial Narrow" pitchFamily="34" charset="0"/>
              </a:rPr>
              <a:t> For kingship belongs to the LORD, the ruler over the nations.</a:t>
            </a:r>
          </a:p>
          <a:p>
            <a:pPr marL="400050" indent="-400050">
              <a:lnSpc>
                <a:spcPct val="95000"/>
              </a:lnSpc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30</a:t>
            </a:r>
            <a:r>
              <a:rPr lang="en-US" altLang="en-US" sz="1800" dirty="0" smtClean="0">
                <a:latin typeface="Arial Narrow" pitchFamily="34" charset="0"/>
              </a:rPr>
              <a:t> All who sleep in the earth will bow low before God;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All who have gone down into the dust will kneel in homage.</a:t>
            </a:r>
          </a:p>
          <a:p>
            <a:pPr marL="400050" indent="-400050">
              <a:lnSpc>
                <a:spcPct val="95000"/>
              </a:lnSpc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31</a:t>
            </a:r>
            <a:r>
              <a:rPr lang="en-US" altLang="en-US" sz="1800" dirty="0" smtClean="0">
                <a:latin typeface="Arial Narrow" pitchFamily="34" charset="0"/>
              </a:rPr>
              <a:t> And I will live for the LORD; my descendants will serve you.</a:t>
            </a:r>
          </a:p>
          <a:p>
            <a:pPr marL="400050" indent="-400050">
              <a:lnSpc>
                <a:spcPct val="95000"/>
              </a:lnSpc>
              <a:buNone/>
            </a:pPr>
            <a:r>
              <a:rPr lang="en-US" altLang="en-US" sz="1800" baseline="30000" dirty="0" smtClean="0">
                <a:latin typeface="Arial Narrow" pitchFamily="34" charset="0"/>
              </a:rPr>
              <a:t>32</a:t>
            </a:r>
            <a:r>
              <a:rPr lang="en-US" altLang="en-US" sz="1800" dirty="0" smtClean="0">
                <a:latin typeface="Arial Narrow" pitchFamily="34" charset="0"/>
              </a:rPr>
              <a:t> The generation to come will be told of the Lord,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that they may proclaim to a people yet unborn </a:t>
            </a:r>
            <a:br>
              <a:rPr lang="en-US" altLang="en-US" sz="1800" dirty="0" smtClean="0">
                <a:latin typeface="Arial Narrow" pitchFamily="34" charset="0"/>
              </a:rPr>
            </a:br>
            <a:r>
              <a:rPr lang="en-US" altLang="en-US" sz="1800" dirty="0" smtClean="0">
                <a:latin typeface="Arial Narrow" pitchFamily="34" charset="0"/>
              </a:rPr>
              <a:t>the deliverance you have brought.</a:t>
            </a:r>
          </a:p>
        </p:txBody>
      </p:sp>
    </p:spTree>
    <p:extLst>
      <p:ext uri="{BB962C8B-B14F-4D97-AF65-F5344CB8AC3E}">
        <p14:creationId xmlns:p14="http://schemas.microsoft.com/office/powerpoint/2010/main" val="410816662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686800" cy="5791200"/>
          </a:xfrm>
        </p:spPr>
        <p:txBody>
          <a:bodyPr/>
          <a:lstStyle/>
          <a:p>
            <a:pPr marL="228600" indent="-228600">
              <a:spcBef>
                <a:spcPct val="0"/>
              </a:spcBef>
              <a:buNone/>
            </a:pPr>
            <a:r>
              <a:rPr lang="en-US" altLang="en-US" sz="1600" i="1" baseline="30000" dirty="0" smtClean="0">
                <a:latin typeface="Arial Narrow" pitchFamily="34" charset="0"/>
              </a:rPr>
              <a:t>1 </a:t>
            </a:r>
            <a:r>
              <a:rPr lang="en-US" altLang="en-US" sz="1600" i="1" dirty="0" smtClean="0">
                <a:latin typeface="Arial Narrow" pitchFamily="34" charset="0"/>
              </a:rPr>
              <a:t>For the leader. A psalm of David.</a:t>
            </a:r>
            <a:endParaRPr lang="en-US" altLang="en-US" sz="1600" i="1" baseline="30000" dirty="0" smtClean="0">
              <a:latin typeface="Arial Narrow" pitchFamily="34" charset="0"/>
            </a:endParaRPr>
          </a:p>
          <a:p>
            <a:pPr marL="228600" indent="-228600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2</a:t>
            </a:r>
            <a:r>
              <a:rPr lang="en-US" altLang="en-US" sz="1900" dirty="0" smtClean="0">
                <a:latin typeface="Arial Narrow" pitchFamily="34" charset="0"/>
              </a:rPr>
              <a:t> </a:t>
            </a:r>
            <a:r>
              <a:rPr lang="en-US" altLang="en-US" sz="1900" dirty="0" smtClean="0">
                <a:latin typeface="Arial Narrow" pitchFamily="34" charset="0"/>
              </a:rPr>
              <a:t>In you, LORD, I take refuge; let me never be put to shame.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In your righteousness deliver me;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3</a:t>
            </a:r>
            <a:r>
              <a:rPr lang="en-US" altLang="en-US" sz="1900" dirty="0" smtClean="0">
                <a:latin typeface="Arial Narrow" pitchFamily="34" charset="0"/>
              </a:rPr>
              <a:t> incline your ear to me; make haste to rescue me!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Be my rock of refuge, a stronghold to save me.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4</a:t>
            </a:r>
            <a:r>
              <a:rPr lang="en-US" altLang="en-US" sz="1900" dirty="0" smtClean="0">
                <a:latin typeface="Arial Narrow" pitchFamily="34" charset="0"/>
              </a:rPr>
              <a:t> For you are my rock and my fortress;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for your name’s sake lead me and guide me.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5</a:t>
            </a:r>
            <a:r>
              <a:rPr lang="en-US" altLang="en-US" sz="1900" dirty="0" smtClean="0">
                <a:latin typeface="Arial Narrow" pitchFamily="34" charset="0"/>
              </a:rPr>
              <a:t> Free me from the net they have set for me, for you are my refuge.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6</a:t>
            </a:r>
            <a:r>
              <a:rPr lang="en-US" altLang="en-US" sz="1900" dirty="0" smtClean="0">
                <a:latin typeface="Arial Narrow" pitchFamily="34" charset="0"/>
              </a:rPr>
              <a:t> </a:t>
            </a:r>
            <a:r>
              <a:rPr lang="en-US" altLang="en-US" sz="1900" b="1" dirty="0" smtClean="0">
                <a:latin typeface="Arial Narrow" pitchFamily="34" charset="0"/>
              </a:rPr>
              <a:t>Into your hands I commend my spirit; </a:t>
            </a:r>
            <a:r>
              <a:rPr lang="en-US" altLang="en-US" sz="1900" dirty="0" smtClean="0">
                <a:latin typeface="Arial Narrow" pitchFamily="34" charset="0"/>
              </a:rPr>
              <a:t/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you will redeem me, LORD, God of truth.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7</a:t>
            </a:r>
            <a:r>
              <a:rPr lang="en-US" altLang="en-US" sz="1900" dirty="0" smtClean="0">
                <a:latin typeface="Arial Narrow" pitchFamily="34" charset="0"/>
              </a:rPr>
              <a:t> You hate those who serve worthless idols,  but I trust in the LORD.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8</a:t>
            </a:r>
            <a:r>
              <a:rPr lang="en-US" altLang="en-US" sz="1900" dirty="0" smtClean="0">
                <a:latin typeface="Arial Narrow" pitchFamily="34" charset="0"/>
              </a:rPr>
              <a:t> I will rejoice and be glad in your mercy,  </a:t>
            </a:r>
            <a:r>
              <a:rPr lang="en-US" altLang="en-US" sz="1900" dirty="0" smtClean="0">
                <a:latin typeface="Arial Narrow" pitchFamily="34" charset="0"/>
              </a:rPr>
              <a:t/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once </a:t>
            </a:r>
            <a:r>
              <a:rPr lang="en-US" altLang="en-US" sz="1900" dirty="0" smtClean="0">
                <a:latin typeface="Arial Narrow" pitchFamily="34" charset="0"/>
              </a:rPr>
              <a:t>you have seen my misery,  </a:t>
            </a:r>
            <a:r>
              <a:rPr lang="en-US" altLang="en-US" sz="1900" dirty="0" smtClean="0">
                <a:latin typeface="Arial Narrow" pitchFamily="34" charset="0"/>
              </a:rPr>
              <a:t/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[</a:t>
            </a:r>
            <a:r>
              <a:rPr lang="en-US" altLang="en-US" sz="1900" dirty="0" smtClean="0">
                <a:latin typeface="Arial Narrow" pitchFamily="34" charset="0"/>
              </a:rPr>
              <a:t>and] gotten to know the distress of my soul.</a:t>
            </a:r>
          </a:p>
          <a:p>
            <a:pPr marL="228600" indent="-228600">
              <a:spcBef>
                <a:spcPts val="3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9</a:t>
            </a:r>
            <a:r>
              <a:rPr lang="en-US" altLang="en-US" sz="1900" dirty="0" smtClean="0">
                <a:latin typeface="Arial Narrow" pitchFamily="34" charset="0"/>
              </a:rPr>
              <a:t> You will not abandon me into enemy hands,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but will set my feet in a free and open space.</a:t>
            </a:r>
          </a:p>
        </p:txBody>
      </p:sp>
      <p:sp>
        <p:nvSpPr>
          <p:cNvPr id="21507" name="Title 2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838199"/>
          </a:xfrm>
        </p:spPr>
        <p:txBody>
          <a:bodyPr/>
          <a:lstStyle/>
          <a:p>
            <a:pPr algn="ctr"/>
            <a:r>
              <a:rPr lang="en-US" altLang="en-US" sz="4800" dirty="0" smtClean="0"/>
              <a:t>Psalm 31</a:t>
            </a:r>
            <a:endParaRPr lang="en-US" alt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278175414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4294967295"/>
          </p:nvPr>
        </p:nvSpPr>
        <p:spPr>
          <a:xfrm>
            <a:off x="457200" y="228600"/>
            <a:ext cx="8686800" cy="6629400"/>
          </a:xfrm>
        </p:spPr>
        <p:txBody>
          <a:bodyPr/>
          <a:lstStyle/>
          <a:p>
            <a:pPr marL="400050" indent="-400050">
              <a:lnSpc>
                <a:spcPct val="95000"/>
              </a:lnSpc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31:10</a:t>
            </a:r>
            <a:r>
              <a:rPr lang="en-US" altLang="en-US" sz="1900" dirty="0" smtClean="0">
                <a:latin typeface="Arial Narrow" pitchFamily="34" charset="0"/>
              </a:rPr>
              <a:t> </a:t>
            </a:r>
            <a:r>
              <a:rPr lang="en-US" altLang="en-US" sz="1900" dirty="0" smtClean="0">
                <a:latin typeface="Arial Narrow" pitchFamily="34" charset="0"/>
              </a:rPr>
              <a:t>Be gracious to me, LORD, for I am in distress;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affliction is wearing down my eyes, my throat and my insides.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11</a:t>
            </a:r>
            <a:r>
              <a:rPr lang="en-US" altLang="en-US" sz="1900" dirty="0" smtClean="0">
                <a:latin typeface="Arial Narrow" pitchFamily="34" charset="0"/>
              </a:rPr>
              <a:t> My life is worn out by sorrow, and my years by sighing.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My strength fails in my affliction; my bones are wearing down.</a:t>
            </a:r>
          </a:p>
          <a:p>
            <a:pPr marL="400050" indent="-400050">
              <a:lnSpc>
                <a:spcPct val="9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12</a:t>
            </a:r>
            <a:r>
              <a:rPr lang="en-US" altLang="en-US" sz="1900" dirty="0" smtClean="0">
                <a:latin typeface="Arial Narrow" pitchFamily="34" charset="0"/>
              </a:rPr>
              <a:t> To all my foes I am a thing of scorn,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and especially to my neighbors a horror to my friends.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When they see me in public, they quickly shy away.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13</a:t>
            </a:r>
            <a:r>
              <a:rPr lang="en-US" altLang="en-US" sz="1900" dirty="0" smtClean="0">
                <a:latin typeface="Arial Narrow" pitchFamily="34" charset="0"/>
              </a:rPr>
              <a:t> I am forgotten, out of mind like the dead;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I am like a worn-out tool.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Font typeface="Wingdings" pitchFamily="2" charset="2"/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14</a:t>
            </a:r>
            <a:r>
              <a:rPr lang="en-US" altLang="en-US" sz="1900" dirty="0" smtClean="0">
                <a:latin typeface="Arial Narrow" pitchFamily="34" charset="0"/>
              </a:rPr>
              <a:t> I hear the whispers of the crowd; terrors are all around me.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They conspire together against me; they plot to take my life</a:t>
            </a:r>
            <a:r>
              <a:rPr lang="en-US" altLang="en-US" sz="1900" dirty="0" smtClean="0">
                <a:latin typeface="Arial Narrow" pitchFamily="34" charset="0"/>
              </a:rPr>
              <a:t>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15</a:t>
            </a:r>
            <a:r>
              <a:rPr lang="en-US" altLang="en-US" sz="1900" dirty="0" smtClean="0">
                <a:latin typeface="Arial Narrow" pitchFamily="34" charset="0"/>
              </a:rPr>
              <a:t> But I trust in you, LORD;  I say, “You are my God.”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16</a:t>
            </a:r>
            <a:r>
              <a:rPr lang="en-US" altLang="en-US" sz="1900" dirty="0" smtClean="0">
                <a:latin typeface="Arial Narrow" pitchFamily="34" charset="0"/>
              </a:rPr>
              <a:t> My destiny is in your hands;  rescue me from my enemies,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from the hands of my pursuers.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17</a:t>
            </a:r>
            <a:r>
              <a:rPr lang="en-US" altLang="en-US" sz="1900" dirty="0" smtClean="0">
                <a:latin typeface="Arial Narrow" pitchFamily="34" charset="0"/>
              </a:rPr>
              <a:t> Let your face shine on your servant;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save me in your mercy.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18</a:t>
            </a:r>
            <a:r>
              <a:rPr lang="en-US" altLang="en-US" sz="1900" dirty="0" smtClean="0">
                <a:latin typeface="Arial Narrow" pitchFamily="34" charset="0"/>
              </a:rPr>
              <a:t> Do not let me be put to shame, 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for I have called to you, LORD.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Put the wicked to shame;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reduce them to silence in </a:t>
            </a:r>
            <a:r>
              <a:rPr lang="en-US" altLang="en-US" sz="1900" dirty="0" err="1" smtClean="0">
                <a:latin typeface="Arial Narrow" pitchFamily="34" charset="0"/>
              </a:rPr>
              <a:t>Sheol</a:t>
            </a:r>
            <a:r>
              <a:rPr lang="en-US" altLang="en-US" sz="1900" dirty="0" smtClean="0">
                <a:latin typeface="Arial Narrow" pitchFamily="34" charset="0"/>
              </a:rPr>
              <a:t>.</a:t>
            </a:r>
          </a:p>
          <a:p>
            <a:pPr marL="400050" indent="-400050">
              <a:lnSpc>
                <a:spcPct val="95000"/>
              </a:lnSpc>
              <a:spcBef>
                <a:spcPts val="2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19</a:t>
            </a:r>
            <a:r>
              <a:rPr lang="en-US" altLang="en-US" sz="1900" dirty="0" smtClean="0">
                <a:latin typeface="Arial Narrow" pitchFamily="34" charset="0"/>
              </a:rPr>
              <a:t> Strike dumb their lying lips, which speak arrogantly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against the righteous in contempt and scorn.</a:t>
            </a:r>
          </a:p>
        </p:txBody>
      </p:sp>
    </p:spTree>
    <p:extLst>
      <p:ext uri="{BB962C8B-B14F-4D97-AF65-F5344CB8AC3E}">
        <p14:creationId xmlns:p14="http://schemas.microsoft.com/office/powerpoint/2010/main" val="396134896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4294967295"/>
          </p:nvPr>
        </p:nvSpPr>
        <p:spPr>
          <a:xfrm>
            <a:off x="457200" y="304800"/>
            <a:ext cx="8686800" cy="6553200"/>
          </a:xfrm>
        </p:spPr>
        <p:txBody>
          <a:bodyPr/>
          <a:lstStyle/>
          <a:p>
            <a:pPr marL="400050" indent="-400050">
              <a:spcBef>
                <a:spcPts val="6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31:20</a:t>
            </a:r>
            <a:r>
              <a:rPr lang="en-US" altLang="en-US" sz="1900" dirty="0" smtClean="0">
                <a:latin typeface="Arial Narrow" pitchFamily="34" charset="0"/>
              </a:rPr>
              <a:t> How great is your goodness, Lord,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stored up for those who fear you.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You display it for those who trust you,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in the sight of the children of Adam.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21</a:t>
            </a:r>
            <a:r>
              <a:rPr lang="en-US" altLang="en-US" sz="1900" dirty="0" smtClean="0">
                <a:latin typeface="Arial Narrow" pitchFamily="34" charset="0"/>
              </a:rPr>
              <a:t> You hide them in the shelter of your presence,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safe from scheming enemies.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You conceal them in your tent,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away from the strife of tongues.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22</a:t>
            </a:r>
            <a:r>
              <a:rPr lang="en-US" altLang="en-US" sz="1900" dirty="0" smtClean="0">
                <a:latin typeface="Arial Narrow" pitchFamily="34" charset="0"/>
              </a:rPr>
              <a:t> Blessed be the LORD,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marvelously he showed to me his mercy in a fortified city.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23</a:t>
            </a:r>
            <a:r>
              <a:rPr lang="en-US" altLang="en-US" sz="1900" dirty="0" smtClean="0">
                <a:latin typeface="Arial Narrow" pitchFamily="34" charset="0"/>
              </a:rPr>
              <a:t> Though I had said in my alarm,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“I am cut off from your eyes.”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Yet you heard my voice, my cry for mercy,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when I pleaded with you for help.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24</a:t>
            </a:r>
            <a:r>
              <a:rPr lang="en-US" altLang="en-US" sz="1900" dirty="0" smtClean="0">
                <a:latin typeface="Arial Narrow" pitchFamily="34" charset="0"/>
              </a:rPr>
              <a:t> Love the LORD, all you who are faithful to him.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The LORD protects the loyal,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but repays the arrogant in full.</a:t>
            </a:r>
          </a:p>
          <a:p>
            <a:pPr marL="400050" indent="-400050">
              <a:spcBef>
                <a:spcPts val="600"/>
              </a:spcBef>
              <a:buNone/>
            </a:pPr>
            <a:r>
              <a:rPr lang="en-US" altLang="en-US" sz="1900" baseline="30000" dirty="0" smtClean="0">
                <a:latin typeface="Arial Narrow" pitchFamily="34" charset="0"/>
              </a:rPr>
              <a:t>25 </a:t>
            </a:r>
            <a:r>
              <a:rPr lang="en-US" altLang="en-US" sz="1900" dirty="0" smtClean="0">
                <a:latin typeface="Arial Narrow" pitchFamily="34" charset="0"/>
              </a:rPr>
              <a:t>Be strong and take heart, </a:t>
            </a:r>
            <a:br>
              <a:rPr lang="en-US" altLang="en-US" sz="1900" dirty="0" smtClean="0">
                <a:latin typeface="Arial Narrow" pitchFamily="34" charset="0"/>
              </a:rPr>
            </a:br>
            <a:r>
              <a:rPr lang="en-US" altLang="en-US" sz="1900" dirty="0" smtClean="0">
                <a:latin typeface="Arial Narrow" pitchFamily="34" charset="0"/>
              </a:rPr>
              <a:t>all who hope in the LORD.</a:t>
            </a:r>
          </a:p>
        </p:txBody>
      </p:sp>
    </p:spTree>
    <p:extLst>
      <p:ext uri="{BB962C8B-B14F-4D97-AF65-F5344CB8AC3E}">
        <p14:creationId xmlns:p14="http://schemas.microsoft.com/office/powerpoint/2010/main" val="184844525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763000" cy="5715000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Questions</a:t>
            </a:r>
            <a:r>
              <a:rPr lang="en-US" sz="2800" i="1" dirty="0" smtClean="0"/>
              <a:t>? Comments</a:t>
            </a:r>
            <a:r>
              <a:rPr lang="en-US" sz="2800" i="1" dirty="0" smtClean="0"/>
              <a:t>?</a:t>
            </a:r>
          </a:p>
          <a:p>
            <a:pPr lvl="1"/>
            <a:r>
              <a:rPr lang="en-US" sz="2400" dirty="0"/>
              <a:t>Please “RAISE YOUR HANDS” </a:t>
            </a:r>
            <a:r>
              <a:rPr lang="en-US" sz="2000" dirty="0"/>
              <a:t>(electronically)</a:t>
            </a:r>
            <a:endParaRPr lang="en-US" sz="2400" dirty="0"/>
          </a:p>
          <a:p>
            <a:pPr lvl="1"/>
            <a:r>
              <a:rPr lang="en-US" sz="2400" dirty="0" smtClean="0"/>
              <a:t>OR Type </a:t>
            </a:r>
            <a:r>
              <a:rPr lang="en-US" sz="2400" dirty="0"/>
              <a:t>a Comment/Question in the “Chat</a:t>
            </a:r>
            <a:r>
              <a:rPr lang="en-US" sz="2400" dirty="0" smtClean="0"/>
              <a:t>”</a:t>
            </a:r>
          </a:p>
          <a:p>
            <a:pPr lvl="3"/>
            <a:endParaRPr lang="en-US" sz="2000" i="1" dirty="0" smtClean="0"/>
          </a:p>
          <a:p>
            <a:r>
              <a:rPr lang="en-US" sz="2800" i="1" dirty="0" smtClean="0"/>
              <a:t>Overview of </a:t>
            </a:r>
            <a:r>
              <a:rPr lang="en-US" sz="2800" i="1" dirty="0" smtClean="0"/>
              <a:t>Lent, </a:t>
            </a:r>
            <a:r>
              <a:rPr lang="en-US" sz="2800" i="1" dirty="0" smtClean="0"/>
              <a:t>esp. </a:t>
            </a:r>
            <a:r>
              <a:rPr lang="en-US" sz="2800" i="1" dirty="0"/>
              <a:t>Y</a:t>
            </a:r>
            <a:r>
              <a:rPr lang="en-US" sz="2800" i="1" dirty="0" smtClean="0"/>
              <a:t>ear </a:t>
            </a:r>
            <a:r>
              <a:rPr lang="en-US" sz="2800" i="1" dirty="0" smtClean="0"/>
              <a:t>B:</a:t>
            </a:r>
            <a:endParaRPr lang="en-US" sz="2800" i="1" dirty="0" smtClean="0"/>
          </a:p>
          <a:p>
            <a:pPr lvl="1"/>
            <a:r>
              <a:rPr lang="en-US" sz="2400" dirty="0" smtClean="0">
                <a:latin typeface="Arial Narrow" panose="020B0606020202030204" pitchFamily="34" charset="0"/>
                <a:hlinkClick r:id="rId2"/>
              </a:rPr>
              <a:t>http://catholic-resources.org/Lectionary/1998USL-Lent.htm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  <a:endParaRPr lang="en-US" sz="2400" i="1" dirty="0" smtClean="0"/>
          </a:p>
          <a:p>
            <a:pPr lvl="3"/>
            <a:endParaRPr lang="en-US" sz="1800" i="1" dirty="0" smtClean="0"/>
          </a:p>
          <a:p>
            <a:r>
              <a:rPr lang="en-US" sz="2800" i="1" dirty="0" smtClean="0"/>
              <a:t>More on Biblical </a:t>
            </a:r>
            <a:r>
              <a:rPr lang="en-US" sz="2800" i="1" dirty="0" smtClean="0"/>
              <a:t>Texts:</a:t>
            </a:r>
            <a:endParaRPr lang="en-US" sz="2800" i="1" dirty="0" smtClean="0"/>
          </a:p>
          <a:p>
            <a:pPr lvl="1"/>
            <a:r>
              <a:rPr lang="en-US" sz="2400" dirty="0" smtClean="0">
                <a:latin typeface="Arial Narrow" panose="020B0606020202030204" pitchFamily="34" charset="0"/>
                <a:hlinkClick r:id="rId3"/>
              </a:rPr>
              <a:t>http://</a:t>
            </a:r>
            <a:r>
              <a:rPr lang="en-US" sz="2400" dirty="0" smtClean="0">
                <a:latin typeface="Arial Narrow" panose="020B0606020202030204" pitchFamily="34" charset="0"/>
                <a:hlinkClick r:id="rId3"/>
              </a:rPr>
              <a:t>catholic-resources.org/Bible/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</a:p>
          <a:p>
            <a:pPr lvl="3"/>
            <a:endParaRPr lang="en-US" sz="1800" i="1" dirty="0" smtClean="0"/>
          </a:p>
          <a:p>
            <a:r>
              <a:rPr lang="en-US" sz="2800" b="1" dirty="0" smtClean="0"/>
              <a:t>Next </a:t>
            </a:r>
            <a:r>
              <a:rPr lang="en-US" sz="2800" b="1" dirty="0" smtClean="0"/>
              <a:t>Session: </a:t>
            </a:r>
            <a:r>
              <a:rPr lang="en-US" sz="2800" b="1" i="1" dirty="0" smtClean="0"/>
              <a:t>Scriptures for the </a:t>
            </a:r>
            <a:r>
              <a:rPr lang="en-US" sz="2800" b="1" i="1" dirty="0" smtClean="0"/>
              <a:t>Easter Triduum</a:t>
            </a:r>
            <a:endParaRPr lang="en-US" sz="2800" b="1" i="1" dirty="0" smtClean="0"/>
          </a:p>
          <a:p>
            <a:pPr lvl="1"/>
            <a:r>
              <a:rPr lang="en-US" b="1" dirty="0" smtClean="0"/>
              <a:t>Sat., </a:t>
            </a:r>
            <a:r>
              <a:rPr lang="en-US" b="1" dirty="0" smtClean="0"/>
              <a:t>March 27, 2021</a:t>
            </a:r>
            <a:endParaRPr lang="en-US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Wrap-Up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153400" cy="56388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latin typeface="Arial Narrow" panose="020B0606020202030204" pitchFamily="34" charset="0"/>
                <a:hlinkClick r:id="rId3"/>
              </a:rPr>
              <a:t>https://</a:t>
            </a:r>
            <a:r>
              <a:rPr lang="en-US" sz="2400" dirty="0">
                <a:latin typeface="Arial Narrow" panose="020B0606020202030204" pitchFamily="34" charset="0"/>
                <a:hlinkClick r:id="rId3"/>
              </a:rPr>
              <a:t>catholic-resources.org/Art/</a:t>
            </a:r>
            <a:endParaRPr lang="en-US" sz="2400" dirty="0">
              <a:latin typeface="Arial Narrow" panose="020B0606020202030204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400" dirty="0" smtClean="0">
                <a:latin typeface="Arial Narrow" panose="020B0606020202030204" pitchFamily="34" charset="0"/>
                <a:hlinkClick r:id="rId4"/>
              </a:rPr>
              <a:t>http://</a:t>
            </a:r>
            <a:r>
              <a:rPr lang="en-US" sz="2400" dirty="0" smtClean="0">
                <a:latin typeface="Arial Narrow" panose="020B0606020202030204" pitchFamily="34" charset="0"/>
                <a:hlinkClick r:id="rId4"/>
              </a:rPr>
              <a:t>www.servicioskoinonia.org/cerezo/indexBgraf.html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400" dirty="0" smtClean="0">
                <a:latin typeface="Arial Narrow" panose="020B0606020202030204" pitchFamily="34" charset="0"/>
                <a:hlinkClick r:id="rId5"/>
              </a:rPr>
              <a:t>https://</a:t>
            </a:r>
            <a:r>
              <a:rPr lang="en-US" sz="2400" dirty="0" smtClean="0">
                <a:latin typeface="Arial Narrow" panose="020B0606020202030204" pitchFamily="34" charset="0"/>
                <a:hlinkClick r:id="rId5"/>
              </a:rPr>
              <a:t>www.google.com/search</a:t>
            </a:r>
            <a:r>
              <a:rPr lang="en-US" sz="2400" dirty="0" smtClean="0">
                <a:latin typeface="Arial Narrow" panose="020B0606020202030204" pitchFamily="34" charset="0"/>
                <a:hlinkClick r:id="rId5"/>
              </a:rPr>
              <a:t>?</a:t>
            </a:r>
            <a:endParaRPr lang="en-US" sz="2400" dirty="0" smtClean="0">
              <a:latin typeface="Arial Narrow" panose="020B0606020202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CREDITS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Zoom Webinars</a:t>
            </a:r>
            <a:r>
              <a:rPr lang="en-US" sz="2800" dirty="0" smtClean="0"/>
              <a:t> on the Catholic </a:t>
            </a:r>
            <a:r>
              <a:rPr lang="en-US" sz="2800" i="1" dirty="0"/>
              <a:t>Lectionary for Mass</a:t>
            </a:r>
          </a:p>
          <a:p>
            <a:pPr lvl="1"/>
            <a:r>
              <a:rPr lang="en-US" sz="2400" dirty="0" smtClean="0"/>
              <a:t>Saturdays, </a:t>
            </a:r>
            <a:r>
              <a:rPr lang="en-US" sz="2400" dirty="0" smtClean="0"/>
              <a:t>9:00 </a:t>
            </a:r>
            <a:r>
              <a:rPr lang="en-US" sz="2400" dirty="0" smtClean="0"/>
              <a:t>a.m. – </a:t>
            </a:r>
            <a:r>
              <a:rPr lang="en-US" sz="2400" dirty="0" smtClean="0"/>
              <a:t>12:30 </a:t>
            </a:r>
            <a:r>
              <a:rPr lang="en-US" sz="2400" dirty="0" smtClean="0"/>
              <a:t>p.m</a:t>
            </a:r>
            <a:r>
              <a:rPr lang="en-US" sz="2400" dirty="0" smtClean="0"/>
              <a:t>.</a:t>
            </a:r>
            <a:r>
              <a:rPr lang="en-US" sz="1800" dirty="0" smtClean="0"/>
              <a:t> (</a:t>
            </a:r>
            <a:r>
              <a:rPr lang="en-US" sz="1800" b="1" i="1" dirty="0" smtClean="0"/>
              <a:t>Pacific Time</a:t>
            </a:r>
            <a:r>
              <a:rPr lang="en-US" sz="1800" dirty="0" smtClean="0"/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Open to the </a:t>
            </a:r>
            <a:r>
              <a:rPr lang="en-US" sz="2400" dirty="0" smtClean="0"/>
              <a:t>Public </a:t>
            </a:r>
            <a:r>
              <a:rPr lang="en-US" sz="1800" dirty="0" smtClean="0"/>
              <a:t>(</a:t>
            </a:r>
            <a:r>
              <a:rPr lang="en-US" sz="1800" i="1" dirty="0" smtClean="0"/>
              <a:t>feel free to invite others</a:t>
            </a:r>
            <a:r>
              <a:rPr lang="en-US" sz="1800" dirty="0" smtClean="0"/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FREE</a:t>
            </a:r>
            <a:r>
              <a:rPr lang="en-US" sz="1800" dirty="0" smtClean="0"/>
              <a:t> (</a:t>
            </a:r>
            <a:r>
              <a:rPr lang="en-US" sz="1800" i="1" dirty="0" smtClean="0"/>
              <a:t>but donations </a:t>
            </a:r>
            <a:r>
              <a:rPr lang="en-US" sz="1800" i="1" dirty="0" smtClean="0"/>
              <a:t>requested and appreciated</a:t>
            </a:r>
            <a:r>
              <a:rPr lang="en-US" sz="1800" dirty="0" smtClean="0"/>
              <a:t>)</a:t>
            </a:r>
            <a:endParaRPr lang="en-US" sz="2400" dirty="0" smtClean="0"/>
          </a:p>
          <a:p>
            <a:pPr>
              <a:spcBef>
                <a:spcPts val="2400"/>
              </a:spcBef>
            </a:pPr>
            <a:r>
              <a:rPr lang="en-US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Monthly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from Nov. 2020 to April 2021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/>
              <a:t>Nov. </a:t>
            </a:r>
            <a:r>
              <a:rPr lang="en-US" sz="2000" b="1" dirty="0"/>
              <a:t>21, 2020</a:t>
            </a:r>
            <a:r>
              <a:rPr lang="en-US" sz="2000" dirty="0"/>
              <a:t> </a:t>
            </a:r>
            <a:r>
              <a:rPr lang="en-US" sz="2000" dirty="0" smtClean="0"/>
              <a:t>– Readings </a:t>
            </a:r>
            <a:r>
              <a:rPr lang="en-US" sz="2000" dirty="0"/>
              <a:t>of </a:t>
            </a:r>
            <a:r>
              <a:rPr lang="en-US" sz="2000" u="sng" dirty="0" smtClean="0"/>
              <a:t>Advent</a:t>
            </a:r>
            <a:r>
              <a:rPr lang="en-US" sz="2000" dirty="0" smtClean="0"/>
              <a:t> </a:t>
            </a:r>
            <a:endParaRPr lang="en-US" sz="2000" dirty="0"/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/>
              <a:t>Dec. </a:t>
            </a:r>
            <a:r>
              <a:rPr lang="en-US" sz="2000" b="1" dirty="0"/>
              <a:t>19, 2020 </a:t>
            </a:r>
            <a:r>
              <a:rPr lang="en-US" sz="2000" b="1" dirty="0" smtClean="0"/>
              <a:t>– Readings </a:t>
            </a:r>
            <a:r>
              <a:rPr lang="en-US" sz="2000" b="1" dirty="0"/>
              <a:t>of the </a:t>
            </a:r>
            <a:r>
              <a:rPr lang="en-US" sz="2000" u="sng" dirty="0"/>
              <a:t>Christmas Season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/>
              <a:t>Jan. </a:t>
            </a:r>
            <a:r>
              <a:rPr lang="en-US" sz="2000" b="1" dirty="0"/>
              <a:t>9, </a:t>
            </a:r>
            <a:r>
              <a:rPr lang="en-US" sz="2000" b="1" dirty="0" smtClean="0"/>
              <a:t>2021</a:t>
            </a:r>
            <a:r>
              <a:rPr lang="en-US" sz="2000" dirty="0" smtClean="0"/>
              <a:t> – Gospel </a:t>
            </a:r>
            <a:r>
              <a:rPr lang="en-US" sz="2000" dirty="0"/>
              <a:t>of </a:t>
            </a:r>
            <a:r>
              <a:rPr lang="en-US" sz="2000" u="sng" dirty="0" smtClean="0"/>
              <a:t>Mark</a:t>
            </a:r>
            <a:r>
              <a:rPr lang="en-US" sz="2000" dirty="0" smtClean="0"/>
              <a:t> </a:t>
            </a:r>
            <a:r>
              <a:rPr lang="en-US" sz="2000" dirty="0" smtClean="0"/>
              <a:t> </a:t>
            </a:r>
            <a:r>
              <a:rPr lang="en-US" sz="1800" dirty="0" smtClean="0"/>
              <a:t>(</a:t>
            </a:r>
            <a:r>
              <a:rPr lang="en-US" sz="1800" dirty="0" smtClean="0"/>
              <a:t>Liturgical </a:t>
            </a:r>
            <a:r>
              <a:rPr lang="en-US" sz="1800" dirty="0"/>
              <a:t>Year B) </a:t>
            </a:r>
            <a:endParaRPr lang="en-US" sz="2000" dirty="0"/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000" b="1" dirty="0" smtClean="0"/>
              <a:t>Feb. </a:t>
            </a:r>
            <a:r>
              <a:rPr lang="en-US" sz="2000" b="1" dirty="0"/>
              <a:t>13, </a:t>
            </a:r>
            <a:r>
              <a:rPr lang="en-US" sz="2000" b="1" dirty="0" smtClean="0"/>
              <a:t>2021</a:t>
            </a:r>
            <a:r>
              <a:rPr lang="en-US" sz="2000" dirty="0" smtClean="0"/>
              <a:t> – Readings </a:t>
            </a:r>
            <a:r>
              <a:rPr lang="en-US" sz="2000" dirty="0"/>
              <a:t>of </a:t>
            </a:r>
            <a:r>
              <a:rPr lang="en-US" sz="2000" u="sng" dirty="0"/>
              <a:t>Lent</a:t>
            </a: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</a:rPr>
              <a:t>March 27, </a:t>
            </a:r>
            <a:r>
              <a:rPr lang="en-US" b="1" dirty="0" smtClean="0">
                <a:solidFill>
                  <a:schemeClr val="tx1"/>
                </a:solidFill>
              </a:rPr>
              <a:t>2021</a:t>
            </a:r>
            <a:r>
              <a:rPr lang="en-US" dirty="0" smtClean="0">
                <a:solidFill>
                  <a:schemeClr val="tx1"/>
                </a:solidFill>
              </a:rPr>
              <a:t> – </a:t>
            </a:r>
            <a:r>
              <a:rPr lang="en-US" sz="2400" dirty="0" smtClean="0">
                <a:solidFill>
                  <a:schemeClr val="tx1"/>
                </a:solidFill>
              </a:rPr>
              <a:t>Readings </a:t>
            </a:r>
            <a:r>
              <a:rPr lang="en-US" sz="2400" dirty="0">
                <a:solidFill>
                  <a:schemeClr val="tx1"/>
                </a:solidFill>
              </a:rPr>
              <a:t>of </a:t>
            </a:r>
            <a:r>
              <a:rPr lang="en-US" u="sng" dirty="0">
                <a:solidFill>
                  <a:schemeClr val="tx1"/>
                </a:solidFill>
              </a:rPr>
              <a:t>Holy Week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&amp; </a:t>
            </a:r>
            <a:r>
              <a:rPr lang="en-US" u="sng" dirty="0" smtClean="0">
                <a:solidFill>
                  <a:schemeClr val="tx1"/>
                </a:solidFill>
              </a:rPr>
              <a:t>Triduum</a:t>
            </a:r>
            <a:endParaRPr lang="en-US" u="sng" dirty="0">
              <a:solidFill>
                <a:schemeClr val="tx1"/>
              </a:solidFill>
            </a:endParaRPr>
          </a:p>
          <a:p>
            <a:pPr marL="742950" lvl="1" indent="-377825">
              <a:spcBef>
                <a:spcPts val="600"/>
              </a:spcBef>
              <a:buSzPct val="95000"/>
              <a:buFont typeface="+mj-lt"/>
              <a:buAutoNum type="arabicPeriod"/>
            </a:pPr>
            <a:r>
              <a:rPr lang="en-US" sz="2400" b="1" dirty="0"/>
              <a:t>April </a:t>
            </a:r>
            <a:r>
              <a:rPr lang="en-US" sz="2400" b="1" dirty="0" smtClean="0"/>
              <a:t>17, </a:t>
            </a:r>
            <a:r>
              <a:rPr lang="en-US" sz="2400" b="1" dirty="0" smtClean="0"/>
              <a:t>2021</a:t>
            </a:r>
            <a:r>
              <a:rPr lang="en-US" sz="2400" dirty="0" smtClean="0"/>
              <a:t> – </a:t>
            </a:r>
            <a:r>
              <a:rPr lang="en-US" sz="2000" dirty="0" smtClean="0"/>
              <a:t>Readings </a:t>
            </a:r>
            <a:r>
              <a:rPr lang="en-US" sz="2000" dirty="0"/>
              <a:t>of the </a:t>
            </a:r>
            <a:r>
              <a:rPr lang="en-US" sz="2400" u="sng" dirty="0"/>
              <a:t>Easter Season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“Living Word</a:t>
            </a:r>
            <a:r>
              <a:rPr lang="en-US" dirty="0" smtClean="0"/>
              <a:t>” Webinar </a:t>
            </a:r>
            <a:r>
              <a:rPr lang="en-US" dirty="0" smtClean="0"/>
              <a:t>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0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6388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Please support </a:t>
            </a:r>
            <a:r>
              <a:rPr lang="en-US" sz="2200" dirty="0" smtClean="0"/>
              <a:t>MSMU’s Ecclesia program and Living Word Catholic Biblical </a:t>
            </a:r>
            <a:r>
              <a:rPr lang="en-US" sz="2200" dirty="0" smtClean="0"/>
              <a:t>Ministries.  Make a </a:t>
            </a:r>
            <a:r>
              <a:rPr lang="en-US" sz="2200" dirty="0" smtClean="0"/>
              <a:t>tax-deductible donation, </a:t>
            </a:r>
            <a:r>
              <a:rPr lang="en-US" sz="2200" dirty="0" smtClean="0"/>
              <a:t> so </a:t>
            </a:r>
            <a:r>
              <a:rPr lang="en-US" sz="2200" dirty="0" smtClean="0"/>
              <a:t>that we can offer more webinars and other programs to anyone, regardless of their financial circumstances.</a:t>
            </a:r>
          </a:p>
          <a:p>
            <a:pPr lvl="1"/>
            <a:r>
              <a:rPr lang="en-US" sz="2000" dirty="0" smtClean="0"/>
              <a:t>Online </a:t>
            </a:r>
            <a:r>
              <a:rPr lang="en-US" sz="2000" dirty="0" smtClean="0"/>
              <a:t>donations </a:t>
            </a:r>
            <a:r>
              <a:rPr lang="en-US" sz="2000" dirty="0" smtClean="0"/>
              <a:t>can be made through </a:t>
            </a:r>
            <a:r>
              <a:rPr lang="en-US" sz="2400" dirty="0" err="1" smtClean="0"/>
              <a:t>VenMo</a:t>
            </a:r>
            <a:r>
              <a:rPr lang="en-US" sz="2400" dirty="0" smtClean="0"/>
              <a:t>:  </a:t>
            </a:r>
            <a:r>
              <a:rPr lang="en-US" sz="2400" b="1" dirty="0" smtClean="0"/>
              <a:t>@Jesuits-LMU</a:t>
            </a:r>
            <a:endParaRPr lang="en-US" sz="2000" b="1" dirty="0" smtClean="0"/>
          </a:p>
          <a:p>
            <a:pPr lvl="1"/>
            <a:r>
              <a:rPr lang="en-US" sz="2000" dirty="0" smtClean="0"/>
              <a:t>and soon hope </a:t>
            </a:r>
            <a:r>
              <a:rPr lang="en-US" sz="2000" dirty="0" smtClean="0"/>
              <a:t>to </a:t>
            </a:r>
            <a:r>
              <a:rPr lang="en-US" sz="2000" dirty="0" smtClean="0"/>
              <a:t>accept donations through PayPal also.</a:t>
            </a:r>
            <a:endParaRPr lang="en-US" sz="2000" dirty="0" smtClean="0"/>
          </a:p>
          <a:p>
            <a:pPr>
              <a:spcBef>
                <a:spcPts val="1800"/>
              </a:spcBef>
            </a:pPr>
            <a:r>
              <a:rPr lang="en-US" sz="2300" dirty="0" smtClean="0"/>
              <a:t>Or, make </a:t>
            </a:r>
            <a:r>
              <a:rPr lang="en-US" sz="2300" dirty="0" smtClean="0"/>
              <a:t>your check payable to "LMU Jesuit Community."</a:t>
            </a:r>
          </a:p>
          <a:p>
            <a:pPr lvl="1"/>
            <a:r>
              <a:rPr lang="en-US" sz="1900" dirty="0" smtClean="0"/>
              <a:t>Please write "Ecclesia Webinars" or "Living Word Series" in the memo field.</a:t>
            </a:r>
          </a:p>
          <a:p>
            <a:r>
              <a:rPr lang="en-US" sz="2400" dirty="0" smtClean="0"/>
              <a:t>Then mail your check </a:t>
            </a:r>
            <a:r>
              <a:rPr lang="en-US" sz="2400" dirty="0" smtClean="0"/>
              <a:t>to:</a:t>
            </a:r>
            <a:endParaRPr lang="en-US" sz="2400" dirty="0" smtClean="0"/>
          </a:p>
          <a:p>
            <a:pPr lvl="1"/>
            <a:r>
              <a:rPr lang="en-US" sz="2000" dirty="0" smtClean="0"/>
              <a:t>Fr. Felix Just, SJ</a:t>
            </a:r>
            <a:br>
              <a:rPr lang="en-US" sz="2000" dirty="0" smtClean="0"/>
            </a:br>
            <a:r>
              <a:rPr lang="en-US" sz="2000" dirty="0" smtClean="0"/>
              <a:t>LMU Jesuit Community</a:t>
            </a:r>
            <a:br>
              <a:rPr lang="en-US" sz="2000" dirty="0" smtClean="0"/>
            </a:br>
            <a:r>
              <a:rPr lang="en-US" sz="2000" dirty="0" smtClean="0"/>
              <a:t>PO Box 45041</a:t>
            </a:r>
            <a:br>
              <a:rPr lang="en-US" sz="2000" dirty="0" smtClean="0"/>
            </a:br>
            <a:r>
              <a:rPr lang="en-US" sz="2000" dirty="0" smtClean="0"/>
              <a:t>Los Angeles, CA </a:t>
            </a:r>
            <a:r>
              <a:rPr lang="en-US" sz="2000" dirty="0" smtClean="0"/>
              <a:t>90045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en-US" sz="4000" b="1" dirty="0" smtClean="0"/>
              <a:t>THANKS!</a:t>
            </a:r>
            <a:endParaRPr lang="en-US" sz="40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8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i="1" dirty="0" smtClean="0"/>
              <a:t>In the Footsteps of </a:t>
            </a:r>
            <a:r>
              <a:rPr lang="en-US" sz="2800" b="1" i="1" dirty="0" smtClean="0"/>
              <a:t>Jesus</a:t>
            </a:r>
            <a:r>
              <a:rPr lang="en-US" sz="2800" i="1" dirty="0" smtClean="0"/>
              <a:t>:</a:t>
            </a: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dirty="0" smtClean="0"/>
              <a:t>Pilgrimage to the Holy </a:t>
            </a:r>
            <a:r>
              <a:rPr lang="en-US" sz="2800" dirty="0" smtClean="0"/>
              <a:t>Land</a:t>
            </a:r>
            <a:r>
              <a:rPr lang="en-US" sz="2000" dirty="0" smtClean="0"/>
              <a:t> (</a:t>
            </a:r>
            <a:r>
              <a:rPr lang="en-US" sz="2000" dirty="0" smtClean="0"/>
              <a:t>Israel &amp; Palestine)</a:t>
            </a:r>
            <a:endParaRPr lang="en-US" sz="2800" dirty="0" smtClean="0"/>
          </a:p>
          <a:p>
            <a:pPr lvl="1"/>
            <a:r>
              <a:rPr lang="en-US" b="1" dirty="0" smtClean="0"/>
              <a:t>Dec. 26, 2021 to Jan. 9, 2022</a:t>
            </a:r>
          </a:p>
          <a:p>
            <a:pPr>
              <a:spcBef>
                <a:spcPts val="1800"/>
              </a:spcBef>
            </a:pPr>
            <a:r>
              <a:rPr lang="en-US" i="1" dirty="0" smtClean="0"/>
              <a:t>T</a:t>
            </a:r>
            <a:r>
              <a:rPr lang="en-US" sz="2800" i="1" dirty="0" smtClean="0"/>
              <a:t>he </a:t>
            </a:r>
            <a:r>
              <a:rPr lang="en-US" sz="2800" b="1" i="1" dirty="0" smtClean="0"/>
              <a:t>Oberammergau Passion </a:t>
            </a:r>
            <a:r>
              <a:rPr lang="en-US" sz="2800" b="1" i="1" dirty="0" smtClean="0"/>
              <a:t>Play</a:t>
            </a:r>
            <a:r>
              <a:rPr lang="en-US" sz="2800" i="1" dirty="0" smtClean="0"/>
              <a:t>:</a:t>
            </a: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dirty="0" smtClean="0"/>
              <a:t>Pilgrimage to Austria and Germany</a:t>
            </a:r>
          </a:p>
          <a:p>
            <a:pPr lvl="1"/>
            <a:r>
              <a:rPr lang="en-US" b="1" dirty="0" smtClean="0"/>
              <a:t>May 14-22, 2022</a:t>
            </a:r>
          </a:p>
          <a:p>
            <a:pPr>
              <a:spcBef>
                <a:spcPts val="1800"/>
              </a:spcBef>
            </a:pPr>
            <a:r>
              <a:rPr lang="en-US" sz="2200" b="1" dirty="0"/>
              <a:t>May </a:t>
            </a:r>
            <a:r>
              <a:rPr lang="en-US" sz="2200" b="1" dirty="0" smtClean="0"/>
              <a:t>2023</a:t>
            </a:r>
          </a:p>
          <a:p>
            <a:pPr lvl="1"/>
            <a:r>
              <a:rPr lang="en-US" sz="1800" b="1" i="1" dirty="0" smtClean="0"/>
              <a:t>In </a:t>
            </a:r>
            <a:r>
              <a:rPr lang="en-US" sz="1800" b="1" i="1" dirty="0"/>
              <a:t>the Footsteps of St. </a:t>
            </a:r>
            <a:r>
              <a:rPr lang="en-US" sz="1800" b="1" i="1" dirty="0" err="1" smtClean="0"/>
              <a:t>Paul:Pilgrimage</a:t>
            </a:r>
            <a:r>
              <a:rPr lang="en-US" sz="1800" b="1" i="1" dirty="0" smtClean="0"/>
              <a:t> </a:t>
            </a:r>
            <a:r>
              <a:rPr lang="en-US" sz="1800" b="1" i="1" dirty="0"/>
              <a:t>to Turkey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2200" b="1" dirty="0"/>
              <a:t>May </a:t>
            </a:r>
            <a:r>
              <a:rPr lang="en-US" sz="2200" b="1" dirty="0" smtClean="0"/>
              <a:t>2024</a:t>
            </a:r>
          </a:p>
          <a:p>
            <a:pPr lvl="1"/>
            <a:r>
              <a:rPr lang="en-US" sz="1800" b="1" i="1" dirty="0" smtClean="0"/>
              <a:t>In </a:t>
            </a:r>
            <a:r>
              <a:rPr lang="en-US" sz="1800" b="1" i="1" dirty="0"/>
              <a:t>the Footsteps of </a:t>
            </a:r>
            <a:r>
              <a:rPr lang="en-US" sz="1800" b="1" i="1" dirty="0" err="1" smtClean="0"/>
              <a:t>Jesus:Pilgrimage</a:t>
            </a:r>
            <a:r>
              <a:rPr lang="en-US" sz="1800" b="1" i="1" dirty="0" smtClean="0"/>
              <a:t> </a:t>
            </a:r>
            <a:r>
              <a:rPr lang="en-US" sz="1800" b="1" i="1" dirty="0"/>
              <a:t>to the Holy </a:t>
            </a:r>
            <a:r>
              <a:rPr lang="en-US" sz="1800" b="1" i="1" dirty="0" smtClean="0"/>
              <a:t>Land 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2200" b="1" dirty="0"/>
              <a:t>May </a:t>
            </a:r>
            <a:r>
              <a:rPr lang="en-US" sz="2200" b="1" dirty="0" smtClean="0"/>
              <a:t>2025</a:t>
            </a:r>
          </a:p>
          <a:p>
            <a:pPr lvl="1"/>
            <a:r>
              <a:rPr lang="en-US" sz="1800" b="1" i="1" dirty="0" smtClean="0"/>
              <a:t>In </a:t>
            </a:r>
            <a:r>
              <a:rPr lang="en-US" sz="1800" b="1" i="1" dirty="0"/>
              <a:t>the Footsteps of St. </a:t>
            </a:r>
            <a:r>
              <a:rPr lang="en-US" sz="1800" b="1" i="1" dirty="0" err="1" smtClean="0"/>
              <a:t>Paul:Pilgrimage</a:t>
            </a:r>
            <a:r>
              <a:rPr lang="en-US" sz="1800" b="1" i="1" dirty="0" smtClean="0"/>
              <a:t> </a:t>
            </a:r>
            <a:r>
              <a:rPr lang="en-US" sz="1800" b="1" i="1" dirty="0"/>
              <a:t>to Greece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Pilgrimages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4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Prayer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56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 </a:t>
            </a:r>
            <a:r>
              <a:rPr lang="en-US" sz="2400" dirty="0"/>
              <a:t>paradise, garden of </a:t>
            </a:r>
            <a:r>
              <a:rPr lang="en-US" sz="2400" dirty="0" smtClean="0"/>
              <a:t>delight </a:t>
            </a:r>
            <a:r>
              <a:rPr lang="en-US" sz="2400" dirty="0"/>
              <a:t>and </a:t>
            </a:r>
            <a:r>
              <a:rPr lang="en-US" sz="2400" dirty="0" smtClean="0"/>
              <a:t>beauty,</a:t>
            </a:r>
            <a:br>
              <a:rPr lang="en-US" sz="2400" dirty="0" smtClean="0"/>
            </a:br>
            <a:r>
              <a:rPr lang="en-US" sz="2400" dirty="0" smtClean="0"/>
              <a:t>dwelling-place </a:t>
            </a:r>
            <a:r>
              <a:rPr lang="en-US" sz="2400" dirty="0"/>
              <a:t>made perfect by </a:t>
            </a:r>
            <a:r>
              <a:rPr lang="en-US" sz="2400" dirty="0" smtClean="0"/>
              <a:t>God,</a:t>
            </a:r>
            <a:br>
              <a:rPr lang="en-US" sz="2400" dirty="0" smtClean="0"/>
            </a:br>
            <a:r>
              <a:rPr lang="en-US" sz="2400" dirty="0" smtClean="0"/>
              <a:t>unending </a:t>
            </a:r>
            <a:r>
              <a:rPr lang="en-US" sz="2400" dirty="0"/>
              <a:t>gladness and eternal </a:t>
            </a:r>
            <a:r>
              <a:rPr lang="en-US" sz="2400" dirty="0" smtClean="0"/>
              <a:t>joy,</a:t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hope of the prophets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dirty="0"/>
              <a:t>the home of the </a:t>
            </a:r>
            <a:r>
              <a:rPr lang="en-US" sz="2400" dirty="0" smtClean="0"/>
              <a:t>saints:</a:t>
            </a:r>
            <a:br>
              <a:rPr lang="en-US" sz="2400" dirty="0" smtClean="0"/>
            </a:br>
            <a:r>
              <a:rPr lang="en-US" sz="2400" dirty="0" smtClean="0"/>
              <a:t>by </a:t>
            </a:r>
            <a:r>
              <a:rPr lang="en-US" sz="2400" dirty="0"/>
              <a:t>the music of your rustling </a:t>
            </a:r>
            <a:r>
              <a:rPr lang="en-US" sz="2400" dirty="0" smtClean="0"/>
              <a:t>leaves</a:t>
            </a:r>
            <a:br>
              <a:rPr lang="en-US" sz="2400" dirty="0" smtClean="0"/>
            </a:br>
            <a:r>
              <a:rPr lang="en-US" sz="2400" dirty="0" smtClean="0"/>
              <a:t>beseech </a:t>
            </a:r>
            <a:r>
              <a:rPr lang="en-US" sz="2400" dirty="0"/>
              <a:t>the Creator of all to open to us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gates which our sins have </a:t>
            </a:r>
            <a:r>
              <a:rPr lang="en-US" sz="2400" dirty="0" smtClean="0"/>
              <a:t>closed,</a:t>
            </a:r>
            <a:br>
              <a:rPr lang="en-US" sz="2400" dirty="0" smtClean="0"/>
            </a:br>
            <a:r>
              <a:rPr lang="en-US" sz="2400" dirty="0" smtClean="0"/>
              <a:t>that </a:t>
            </a:r>
            <a:r>
              <a:rPr lang="en-US" sz="2400" dirty="0"/>
              <a:t>we may partake of the Tree of Life,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which </a:t>
            </a:r>
            <a:r>
              <a:rPr lang="en-US" sz="2400" dirty="0"/>
              <a:t>was given us in the beginning</a:t>
            </a:r>
            <a:r>
              <a:rPr lang="en-US" sz="2400" dirty="0" smtClean="0"/>
              <a:t>.</a:t>
            </a:r>
            <a:endParaRPr lang="en-US" sz="2400" dirty="0"/>
          </a:p>
          <a:p>
            <a:r>
              <a:rPr lang="en-US" sz="2400" dirty="0" smtClean="0"/>
              <a:t>Let </a:t>
            </a:r>
            <a:r>
              <a:rPr lang="en-US" sz="2400" dirty="0"/>
              <a:t>us receive the announcement of Lent with </a:t>
            </a:r>
            <a:r>
              <a:rPr lang="en-US" sz="2400" dirty="0" smtClean="0"/>
              <a:t>joy!</a:t>
            </a:r>
            <a:br>
              <a:rPr lang="en-US" sz="2400" dirty="0" smtClean="0"/>
            </a:br>
            <a:r>
              <a:rPr lang="en-US" sz="2400" dirty="0" smtClean="0"/>
              <a:t>Call </a:t>
            </a:r>
            <a:r>
              <a:rPr lang="en-US" sz="2400" dirty="0"/>
              <a:t>us back and restore us to Eden</a:t>
            </a:r>
            <a:r>
              <a:rPr lang="en-US" sz="2400" dirty="0" smtClean="0"/>
              <a:t>!</a:t>
            </a:r>
          </a:p>
          <a:p>
            <a:r>
              <a:rPr lang="en-US" sz="1800" i="1" dirty="0" smtClean="0"/>
              <a:t>– Byzantine Vespers</a:t>
            </a:r>
            <a:endParaRPr lang="en-US" sz="1800" dirty="0" smtClean="0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4"/>
          <a:stretch/>
        </p:blipFill>
        <p:spPr bwMode="auto">
          <a:xfrm>
            <a:off x="6096000" y="1676400"/>
            <a:ext cx="2622499" cy="28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84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5029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i="1" dirty="0" smtClean="0"/>
              <a:t>Thanks</a:t>
            </a:r>
            <a:r>
              <a:rPr lang="en-US" sz="3600" i="1" dirty="0" smtClean="0"/>
              <a:t> for </a:t>
            </a:r>
            <a:r>
              <a:rPr lang="en-US" sz="3600" i="1" dirty="0"/>
              <a:t>participating today!</a:t>
            </a:r>
          </a:p>
          <a:p>
            <a:pPr marL="365760" lvl="1" indent="0" algn="ctr">
              <a:buNone/>
            </a:pPr>
            <a:r>
              <a:rPr lang="en-US" sz="2400" dirty="0" smtClean="0"/>
              <a:t>More Questions or Comments? – Feel Free to Stay Online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2954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Have  a  Blessed  Lent!</a:t>
            </a:r>
            <a:endParaRPr lang="en-US" sz="4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200400"/>
            <a:ext cx="2819400" cy="311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13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evel">
  <a:themeElements>
    <a:clrScheme name="Level 7">
      <a:dk1>
        <a:srgbClr val="000000"/>
      </a:dk1>
      <a:lt1>
        <a:srgbClr val="FFFFFF"/>
      </a:lt1>
      <a:dk2>
        <a:srgbClr val="CC33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Paper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5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6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7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8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9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0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2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3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4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5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6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7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8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9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0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4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5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6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7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8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9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0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3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4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5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6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7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8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9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0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4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5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6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7.xml><?xml version="1.0" encoding="utf-8"?>
<a:themeOverride xmlns:a="http://schemas.openxmlformats.org/drawingml/2006/main">
  <a:clrScheme name="Level 4">
    <a:dk1>
      <a:srgbClr val="6D3696"/>
    </a:dk1>
    <a:lt1>
      <a:srgbClr val="FFFFFF"/>
    </a:lt1>
    <a:dk2>
      <a:srgbClr val="51255D"/>
    </a:dk2>
    <a:lt2>
      <a:srgbClr val="FFFFCC"/>
    </a:lt2>
    <a:accent1>
      <a:srgbClr val="666699"/>
    </a:accent1>
    <a:accent2>
      <a:srgbClr val="800080"/>
    </a:accent2>
    <a:accent3>
      <a:srgbClr val="B3ACB6"/>
    </a:accent3>
    <a:accent4>
      <a:srgbClr val="DADADA"/>
    </a:accent4>
    <a:accent5>
      <a:srgbClr val="B8B8CA"/>
    </a:accent5>
    <a:accent6>
      <a:srgbClr val="730073"/>
    </a:accent6>
    <a:hlink>
      <a:srgbClr val="CCCC00"/>
    </a:hlink>
    <a:folHlink>
      <a:srgbClr val="A3A274"/>
    </a:folHlink>
  </a:clrScheme>
</a:themeOverride>
</file>

<file path=ppt/theme/themeOverride48.xml><?xml version="1.0" encoding="utf-8"?>
<a:themeOverride xmlns:a="http://schemas.openxmlformats.org/drawingml/2006/main">
  <a:clrScheme name="Level 4">
    <a:dk1>
      <a:srgbClr val="6D3696"/>
    </a:dk1>
    <a:lt1>
      <a:srgbClr val="FFFFFF"/>
    </a:lt1>
    <a:dk2>
      <a:srgbClr val="51255D"/>
    </a:dk2>
    <a:lt2>
      <a:srgbClr val="FFFFCC"/>
    </a:lt2>
    <a:accent1>
      <a:srgbClr val="666699"/>
    </a:accent1>
    <a:accent2>
      <a:srgbClr val="800080"/>
    </a:accent2>
    <a:accent3>
      <a:srgbClr val="B3ACB6"/>
    </a:accent3>
    <a:accent4>
      <a:srgbClr val="DADADA"/>
    </a:accent4>
    <a:accent5>
      <a:srgbClr val="B8B8CA"/>
    </a:accent5>
    <a:accent6>
      <a:srgbClr val="730073"/>
    </a:accent6>
    <a:hlink>
      <a:srgbClr val="CCCC00"/>
    </a:hlink>
    <a:folHlink>
      <a:srgbClr val="A3A274"/>
    </a:folHlink>
  </a:clrScheme>
</a:themeOverride>
</file>

<file path=ppt/theme/themeOverride49.xml><?xml version="1.0" encoding="utf-8"?>
<a:themeOverride xmlns:a="http://schemas.openxmlformats.org/drawingml/2006/main">
  <a:clrScheme name="Level 4">
    <a:dk1>
      <a:srgbClr val="6D3696"/>
    </a:dk1>
    <a:lt1>
      <a:srgbClr val="FFFFFF"/>
    </a:lt1>
    <a:dk2>
      <a:srgbClr val="51255D"/>
    </a:dk2>
    <a:lt2>
      <a:srgbClr val="FFFFCC"/>
    </a:lt2>
    <a:accent1>
      <a:srgbClr val="666699"/>
    </a:accent1>
    <a:accent2>
      <a:srgbClr val="800080"/>
    </a:accent2>
    <a:accent3>
      <a:srgbClr val="B3ACB6"/>
    </a:accent3>
    <a:accent4>
      <a:srgbClr val="DADADA"/>
    </a:accent4>
    <a:accent5>
      <a:srgbClr val="B8B8CA"/>
    </a:accent5>
    <a:accent6>
      <a:srgbClr val="730073"/>
    </a:accent6>
    <a:hlink>
      <a:srgbClr val="CCCC00"/>
    </a:hlink>
    <a:folHlink>
      <a:srgbClr val="A3A274"/>
    </a:folHlink>
  </a:clrScheme>
</a:themeOverride>
</file>

<file path=ppt/theme/themeOverride50.xml><?xml version="1.0" encoding="utf-8"?>
<a:themeOverride xmlns:a="http://schemas.openxmlformats.org/drawingml/2006/main">
  <a:clrScheme name="Level 4">
    <a:dk1>
      <a:srgbClr val="6D3696"/>
    </a:dk1>
    <a:lt1>
      <a:srgbClr val="FFFFFF"/>
    </a:lt1>
    <a:dk2>
      <a:srgbClr val="51255D"/>
    </a:dk2>
    <a:lt2>
      <a:srgbClr val="FFFFCC"/>
    </a:lt2>
    <a:accent1>
      <a:srgbClr val="666699"/>
    </a:accent1>
    <a:accent2>
      <a:srgbClr val="800080"/>
    </a:accent2>
    <a:accent3>
      <a:srgbClr val="B3ACB6"/>
    </a:accent3>
    <a:accent4>
      <a:srgbClr val="DADADA"/>
    </a:accent4>
    <a:accent5>
      <a:srgbClr val="B8B8CA"/>
    </a:accent5>
    <a:accent6>
      <a:srgbClr val="730073"/>
    </a:accent6>
    <a:hlink>
      <a:srgbClr val="CCCC00"/>
    </a:hlink>
    <a:folHlink>
      <a:srgbClr val="A3A274"/>
    </a:folHlink>
  </a:clrScheme>
</a:themeOverride>
</file>

<file path=ppt/theme/themeOverride51.xml><?xml version="1.0" encoding="utf-8"?>
<a:themeOverride xmlns:a="http://schemas.openxmlformats.org/drawingml/2006/main">
  <a:clrScheme name="Level 4">
    <a:dk1>
      <a:srgbClr val="6D3696"/>
    </a:dk1>
    <a:lt1>
      <a:srgbClr val="FFFFFF"/>
    </a:lt1>
    <a:dk2>
      <a:srgbClr val="51255D"/>
    </a:dk2>
    <a:lt2>
      <a:srgbClr val="FFFFCC"/>
    </a:lt2>
    <a:accent1>
      <a:srgbClr val="666699"/>
    </a:accent1>
    <a:accent2>
      <a:srgbClr val="800080"/>
    </a:accent2>
    <a:accent3>
      <a:srgbClr val="B3ACB6"/>
    </a:accent3>
    <a:accent4>
      <a:srgbClr val="DADADA"/>
    </a:accent4>
    <a:accent5>
      <a:srgbClr val="B8B8CA"/>
    </a:accent5>
    <a:accent6>
      <a:srgbClr val="730073"/>
    </a:accent6>
    <a:hlink>
      <a:srgbClr val="CCCC00"/>
    </a:hlink>
    <a:folHlink>
      <a:srgbClr val="A3A274"/>
    </a:folHlink>
  </a:clrScheme>
</a:themeOverride>
</file>

<file path=ppt/theme/themeOverride52.xml><?xml version="1.0" encoding="utf-8"?>
<a:themeOverride xmlns:a="http://schemas.openxmlformats.org/drawingml/2006/main">
  <a:clrScheme name="Level 4">
    <a:dk1>
      <a:srgbClr val="6D3696"/>
    </a:dk1>
    <a:lt1>
      <a:srgbClr val="FFFFFF"/>
    </a:lt1>
    <a:dk2>
      <a:srgbClr val="51255D"/>
    </a:dk2>
    <a:lt2>
      <a:srgbClr val="FFFFCC"/>
    </a:lt2>
    <a:accent1>
      <a:srgbClr val="666699"/>
    </a:accent1>
    <a:accent2>
      <a:srgbClr val="800080"/>
    </a:accent2>
    <a:accent3>
      <a:srgbClr val="B3ACB6"/>
    </a:accent3>
    <a:accent4>
      <a:srgbClr val="DADADA"/>
    </a:accent4>
    <a:accent5>
      <a:srgbClr val="B8B8CA"/>
    </a:accent5>
    <a:accent6>
      <a:srgbClr val="730073"/>
    </a:accent6>
    <a:hlink>
      <a:srgbClr val="CCCC00"/>
    </a:hlink>
    <a:folHlink>
      <a:srgbClr val="A3A274"/>
    </a:folHlink>
  </a:clrScheme>
</a:themeOverride>
</file>

<file path=ppt/theme/themeOverride53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27287</TotalTime>
  <Words>6338</Words>
  <Application>Microsoft Office PowerPoint</Application>
  <PresentationFormat>On-screen Show (4:3)</PresentationFormat>
  <Paragraphs>1012</Paragraphs>
  <Slides>120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120</vt:i4>
      </vt:variant>
    </vt:vector>
  </HeadingPairs>
  <TitlesOfParts>
    <vt:vector size="124" baseType="lpstr">
      <vt:lpstr>Paper</vt:lpstr>
      <vt:lpstr>Slit</vt:lpstr>
      <vt:lpstr>Level</vt:lpstr>
      <vt:lpstr>1_Paper</vt:lpstr>
      <vt:lpstr>Mount Saint Mary’s University “Ecclesia” Program Presents: Living Word: Scriptures of the 2021 Liturgical Year  Lectionary Readings for the  Season of Lent</vt:lpstr>
      <vt:lpstr>Welcome to “Living Word”!</vt:lpstr>
      <vt:lpstr>Opening Prayer:  for Ash Wednesday</vt:lpstr>
      <vt:lpstr>“Living Word” Webinar Series</vt:lpstr>
      <vt:lpstr>DONATIONS</vt:lpstr>
      <vt:lpstr>Lectionary Readings</vt:lpstr>
      <vt:lpstr>Liturgical Season of LENT</vt:lpstr>
      <vt:lpstr>Christian Liturgical Year</vt:lpstr>
      <vt:lpstr>What is “Lent”?</vt:lpstr>
      <vt:lpstr>How Long Is Lent?</vt:lpstr>
      <vt:lpstr>Meaning of “40”?</vt:lpstr>
      <vt:lpstr>Meaning of “40”?</vt:lpstr>
      <vt:lpstr>Main Parts of Lent</vt:lpstr>
      <vt:lpstr>Catholic Lectionary for Mass</vt:lpstr>
      <vt:lpstr>Lectionary Structure: Sundays</vt:lpstr>
      <vt:lpstr>1st Sunday of Lent – Year A</vt:lpstr>
      <vt:lpstr>2nd Sunday of Lent – Year A</vt:lpstr>
      <vt:lpstr>3rd Sunday of Lent – Year A</vt:lpstr>
      <vt:lpstr>4th Sunday of Lent – Year A</vt:lpstr>
      <vt:lpstr>5th Sunday of Lent – Year A</vt:lpstr>
      <vt:lpstr>1st Sunday of Lent – Year B</vt:lpstr>
      <vt:lpstr>2nd Sunday of Lent – Year B</vt:lpstr>
      <vt:lpstr>3rd Sunday of Lent – Year B</vt:lpstr>
      <vt:lpstr>4th Sunday of Lent – Year B</vt:lpstr>
      <vt:lpstr>5th Sunday of Lent – Year B</vt:lpstr>
      <vt:lpstr>1st Sunday of Lent – Year C</vt:lpstr>
      <vt:lpstr>2nd Sunday of Lent – Year C</vt:lpstr>
      <vt:lpstr>3rd Sunday of Lent – Year C</vt:lpstr>
      <vt:lpstr>4th Sunday of Lent – Year C</vt:lpstr>
      <vt:lpstr>5th Sunday of Lent – Year C</vt:lpstr>
      <vt:lpstr>Another Approach:  Seasonal Overviews</vt:lpstr>
      <vt:lpstr>Lectionary, "Intro," chap. 5, par. 97</vt:lpstr>
      <vt:lpstr>Lectionary, "Intro," chap. 5, par. 97</vt:lpstr>
      <vt:lpstr>Lenten Sunday Gospels -Year A</vt:lpstr>
      <vt:lpstr>Lenten Sunday Gospels -Year B</vt:lpstr>
      <vt:lpstr>Lenten Sunday Gospels -Year C</vt:lpstr>
      <vt:lpstr>1st Sunday of Lent – Temptation</vt:lpstr>
      <vt:lpstr>2nd Sunday of Lent – Transfiguration</vt:lpstr>
      <vt:lpstr>3rd Sun. Lent, B – John 2:13-25</vt:lpstr>
      <vt:lpstr>4th Sun. Lent, B – John 3:14-21</vt:lpstr>
      <vt:lpstr>5th Sun. Lent, B – John 12:20-33 </vt:lpstr>
      <vt:lpstr>Questions &amp; Break</vt:lpstr>
      <vt:lpstr>Mount Saint Mary’s University “Ecclesia” Program Presents: Living Word: Scriptures of the 2021 Liturgical Year  Lectionary Readings for the  Season of Lent</vt:lpstr>
      <vt:lpstr>1st Sunday of Lent – Preface</vt:lpstr>
      <vt:lpstr>2nd Sunday of Lent – Preface</vt:lpstr>
      <vt:lpstr>3rd Sunday of Lent – Preface</vt:lpstr>
      <vt:lpstr>4th Sunday of Lent – Preface</vt:lpstr>
      <vt:lpstr>5th Sunday of Lent – Preface</vt:lpstr>
      <vt:lpstr>Lectionary, "Intro," chap. 5, par. 97</vt:lpstr>
      <vt:lpstr>Sundays of LENT: First Readings</vt:lpstr>
      <vt:lpstr>Lent-A, Sundays 1-5: OT Readings</vt:lpstr>
      <vt:lpstr>Lent-A, Sundays 1-5: Resp. Psalms</vt:lpstr>
      <vt:lpstr>Lent-B, Sundays 1-5: OT Readings</vt:lpstr>
      <vt:lpstr>Lent-B, Sundays 1-5: Resp. Psalms</vt:lpstr>
      <vt:lpstr>Lent-C, Sundays 1-5: OT Readings</vt:lpstr>
      <vt:lpstr>Lent-C, Sundays 1-5: Resp. Psalms</vt:lpstr>
      <vt:lpstr>1st Sun. Lent, B:  Gen 9:8-15</vt:lpstr>
      <vt:lpstr>2nd Sun. Lent, B: Gen 22:1-2, 9a, 10-13, 15-18</vt:lpstr>
      <vt:lpstr>3rd Sun. Lent, B:  Exod 20:1-17</vt:lpstr>
      <vt:lpstr>Exod 20:1-17  (cont.)</vt:lpstr>
      <vt:lpstr>4th Sun. Lent, B:  2 Chron 36:14-16, 19-23</vt:lpstr>
      <vt:lpstr>2 Chron 36:14-16, 19-23  (cont.)</vt:lpstr>
      <vt:lpstr>5th Sun. Lent, B:  Jer 31:31-34</vt:lpstr>
      <vt:lpstr>Lectionary, "Intro," chap. 5, par. 97</vt:lpstr>
      <vt:lpstr>Lent-A, Sundays 1-5:  NT Epistles</vt:lpstr>
      <vt:lpstr>Lent-B, Sundays 1-5:  NT Epistles</vt:lpstr>
      <vt:lpstr>Lent-C, Sundays 1-5:  NT Epistles</vt:lpstr>
      <vt:lpstr>1st Sun. Lent, B:  1 Pet 3:18-22</vt:lpstr>
      <vt:lpstr>1st Sunday of Lent – Year B</vt:lpstr>
      <vt:lpstr>2nd Sun. Lent, B:  Rom 8:31b-34</vt:lpstr>
      <vt:lpstr>2nd Sunday of Lent – Year B</vt:lpstr>
      <vt:lpstr>3rd Sun. Lent, B:  1 Cor 1:22-25</vt:lpstr>
      <vt:lpstr>3rd Sunday of Lent – Year B</vt:lpstr>
      <vt:lpstr>4th Sun. Lent, B:  Eph 2:4-10</vt:lpstr>
      <vt:lpstr>4th Sunday of Lent – Year B</vt:lpstr>
      <vt:lpstr>5th Sun. Lent, B:  Heb 5:7-9</vt:lpstr>
      <vt:lpstr>5th Sunday of Lent – Year B</vt:lpstr>
      <vt:lpstr>Rfeview:  Lenten Sundays 1 to 5</vt:lpstr>
      <vt:lpstr>Key Themes of Lent ?</vt:lpstr>
      <vt:lpstr>Questions &amp; Break</vt:lpstr>
      <vt:lpstr>Mount Saint Mary’s University “Ecclesia” Program Presents: Living Word: Scriptures of the 2021 Liturgical Year  Lectionary Readings for the  Season of Lent</vt:lpstr>
      <vt:lpstr>Lent Commons: Verses before the Gospel</vt:lpstr>
      <vt:lpstr>Lent Commons:  Responsorial Psalms</vt:lpstr>
      <vt:lpstr>Gospel  Acclamations</vt:lpstr>
      <vt:lpstr>Palm Sunday – First Gospel</vt:lpstr>
      <vt:lpstr>Palm Sunday – Years  ABC</vt:lpstr>
      <vt:lpstr>Palm Sunday – Gospel / Passion</vt:lpstr>
      <vt:lpstr>Lectionary Structure:Weekdays</vt:lpstr>
      <vt:lpstr>Lectionary, "Intro," chap. 5, par. 98</vt:lpstr>
      <vt:lpstr>Ash Wednesday  (every year)</vt:lpstr>
      <vt:lpstr>Days after  Ash Wednesday</vt:lpstr>
      <vt:lpstr>Optional Masses</vt:lpstr>
      <vt:lpstr>Second Half of Lent</vt:lpstr>
      <vt:lpstr>Possible Interruptions</vt:lpstr>
      <vt:lpstr>Holy Week</vt:lpstr>
      <vt:lpstr>Servant Songs of Isaiah</vt:lpstr>
      <vt:lpstr>Monday of Holy Week: Isa 42:1-7</vt:lpstr>
      <vt:lpstr>Mon. of Holy Week: Isa 42:1-7 (cont.)</vt:lpstr>
      <vt:lpstr>Tuesday of Holy Week: Isa 49:1-6</vt:lpstr>
      <vt:lpstr>Tues. of Holy Week: Isa 49:1-6 (cont.)</vt:lpstr>
      <vt:lpstr>Wed. of Holy Week: Isa 50:4-9a</vt:lpstr>
      <vt:lpstr>Wed. of Holy Week: Isa 50:4-9a (cont.)</vt:lpstr>
      <vt:lpstr>Good Friday: Isa 52:13—53:12</vt:lpstr>
      <vt:lpstr>Good Friday: Isa 52:13—53:12 (cont.)</vt:lpstr>
      <vt:lpstr>Good Friday: Isa 52:13—53:12 (cont.)</vt:lpstr>
      <vt:lpstr>Good Friday: Isa 52:13—53:12 (cont.)</vt:lpstr>
      <vt:lpstr>Good Friday: Isa 52:13—53:12 (cont.)</vt:lpstr>
      <vt:lpstr>Psalm 22</vt:lpstr>
      <vt:lpstr>PowerPoint Presentation</vt:lpstr>
      <vt:lpstr>PowerPoint Presentation</vt:lpstr>
      <vt:lpstr>Psalm 31</vt:lpstr>
      <vt:lpstr>PowerPoint Presentation</vt:lpstr>
      <vt:lpstr>PowerPoint Presentation</vt:lpstr>
      <vt:lpstr>Wrap-Up</vt:lpstr>
      <vt:lpstr>IMAGE CREDITS</vt:lpstr>
      <vt:lpstr>“Living Word” Webinar Series</vt:lpstr>
      <vt:lpstr>DONATIONS</vt:lpstr>
      <vt:lpstr>Upcoming Pilgrimages</vt:lpstr>
      <vt:lpstr>Closing Prayer</vt:lpstr>
      <vt:lpstr>Have  a  Blessed  Lent!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Homily Preparation Webinar Dioceses of San Bernardino</dc:title>
  <dc:creator>Felix Just</dc:creator>
  <cp:lastModifiedBy>Felix Just</cp:lastModifiedBy>
  <cp:revision>310</cp:revision>
  <cp:lastPrinted>2014-05-13T17:34:16Z</cp:lastPrinted>
  <dcterms:created xsi:type="dcterms:W3CDTF">2014-02-10T00:43:13Z</dcterms:created>
  <dcterms:modified xsi:type="dcterms:W3CDTF">2021-02-18T07:56:49Z</dcterms:modified>
</cp:coreProperties>
</file>